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90" r:id="rId35"/>
  </p:sldIdLst>
  <p:sldSz cx="9144000" cy="5143500" type="screen16x9"/>
  <p:notesSz cx="6858000" cy="9144000"/>
  <p:embeddedFontLst>
    <p:embeddedFont>
      <p:font typeface="PT Sans Narrow" panose="020B0506020203020204" pitchFamily="34" charset="77"/>
      <p:regular r:id="rId37"/>
      <p:bold r:id="rId38"/>
    </p:embeddedFont>
    <p:embeddedFont>
      <p:font typeface="Open Sans" panose="020B0606030504020204" pitchFamily="34" charset="0"/>
      <p:regular r:id="rId39"/>
      <p:bold r:id="rId40"/>
      <p:italic r:id="rId41"/>
      <p:boldItalic r:id="rId4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729"/>
  </p:normalViewPr>
  <p:slideViewPr>
    <p:cSldViewPr snapToGrid="0">
      <p:cViewPr varScale="1">
        <p:scale>
          <a:sx n="154" d="100"/>
          <a:sy n="154" d="100"/>
        </p:scale>
        <p:origin x="440" y="18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3.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6.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1.fntdata"/><Relationship Id="rId40" Type="http://schemas.openxmlformats.org/officeDocument/2006/relationships/font" Target="fonts/font4.fntdata"/><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2.fntdata"/><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font" Target="fonts/font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Shape 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Shape 6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4" name="Shape 6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Shape 128"/>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9" name="Shape 12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Shape 137"/>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8" name="Shape 13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Shape 144"/>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5" name="Shape 14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Shape 150"/>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1" name="Shape 15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Shape 158"/>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9" name="Shape 15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Shape 16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5" name="Shape 16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Shape 17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1" name="Shape 17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Shape 17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0" name="Shape 18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Shape 1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9" name="Shape 18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Shape 19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6" name="Shape 19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Shape 69"/>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 name="Shape 7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Shape 20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2" name="Shape 20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Shape 2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8" name="Shape 20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Shape 213"/>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4" name="Shape 21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Shape 219"/>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0" name="Shape 22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Shape 228"/>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9" name="Shape 22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Shape 236"/>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7" name="Shape 23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Shape 248"/>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9" name="Shape 24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Shape 257"/>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8" name="Shape 25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Shape 265"/>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6" name="Shape 26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Shape 273"/>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4" name="Shape 27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en" sz="1050">
                <a:solidFill>
                  <a:srgbClr val="333333"/>
                </a:solidFill>
              </a:rPr>
              <a:t>Changepoint analysis for time series is an increasingly important aspect of statistics. Simply put, a changepoint is an instance in time where the statistical properties before and after this time point differ. With potential changes naturally occurring in data and many statistical methods assuming a “no change” setup, changepoint analysis is important in both applied and theoretical statistics.</a:t>
            </a:r>
            <a:endParaRPr sz="1050"/>
          </a:p>
          <a:p>
            <a:pPr marL="0" lvl="0" indent="0" rtl="0">
              <a:lnSpc>
                <a:spcPct val="115000"/>
              </a:lnSpc>
              <a:spcBef>
                <a:spcPts val="800"/>
              </a:spcBef>
              <a:spcAft>
                <a:spcPts val="0"/>
              </a:spcAft>
              <a:buNone/>
            </a:pPr>
            <a:endParaRPr sz="1050"/>
          </a:p>
          <a:p>
            <a:pPr marL="0" lvl="0" indent="0" rtl="0">
              <a:lnSpc>
                <a:spcPct val="115000"/>
              </a:lnSpc>
              <a:spcBef>
                <a:spcPts val="0"/>
              </a:spcBef>
              <a:spcAft>
                <a:spcPts val="0"/>
              </a:spcAft>
              <a:buNone/>
            </a:pPr>
            <a:r>
              <a:rPr lang="en" sz="1050"/>
              <a:t>First of all, why would we want to determine change in mean and variance for a time series?  Well, my first exposure to changepoint analysis was during Six Sigma training on control charts.  The CUSUM control chart allows one to identify when a process has undergone a transformation, leading to a significant shift in the mean.  Now, someone with a well-calibrated eyeball and knowledge of the underlying process can easily point out a shift.  Take the time series plot above for instance, where it is rather obvious when something has changed dramatically.  However, what I’m interested in via this package is the visual capability and the examination of changes in variance.  One of the quaint sayings we had in Lean Six Sigma was, “customers don’t feel the mean, they feel the variation”.  I believe if you ask a statistician that is drowning in a river that is, on average, 3 feet deep they would agree.</a:t>
            </a:r>
            <a:endParaRPr sz="1050"/>
          </a:p>
          <a:p>
            <a:pPr marL="0" lvl="0" indent="0" rtl="0">
              <a:lnSpc>
                <a:spcPct val="115000"/>
              </a:lnSpc>
              <a:spcBef>
                <a:spcPts val="0"/>
              </a:spcBef>
              <a:spcAft>
                <a:spcPts val="0"/>
              </a:spcAft>
              <a:buNone/>
            </a:pPr>
            <a:r>
              <a:rPr lang="en" sz="1050"/>
              <a:t>They are a number of changepoint statistical methods and I will show only results for Pruned Exact Linear Time (PELT) and Binary Segmentation.  I will not get into the algorithms behind them nor shall I list the pros and cons of each as that is your assignment…should you choose to accept it.  At any rate, I still need to get comfortable with the various methods, so who am I too lecture anyone on this topic?</a:t>
            </a:r>
            <a:endParaRPr sz="1050"/>
          </a:p>
          <a:p>
            <a:pPr marL="0" lvl="0" indent="0"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6" name="Shape 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Shape 279"/>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0" name="Shape 28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Shape 286"/>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7" name="Shape 28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Shape 293"/>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4" name="Shape 29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Shape 305"/>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6" name="Shape 30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Shape 81"/>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2" name="Shape 8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Shape 89"/>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0" name="Shape 9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Shape 95"/>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6" name="Shape 9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Shape 104"/>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5" name="Shape 10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Shape 113"/>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4" name="Shape 11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Shape 119"/>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0" name="Shape 12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cxnSp>
        <p:nvCxnSpPr>
          <p:cNvPr id="10" name="Shape 10"/>
          <p:cNvCxnSpPr/>
          <p:nvPr/>
        </p:nvCxnSpPr>
        <p:spPr>
          <a:xfrm>
            <a:off x="7007735" y="3176888"/>
            <a:ext cx="562200" cy="0"/>
          </a:xfrm>
          <a:prstGeom prst="straightConnector1">
            <a:avLst/>
          </a:prstGeom>
          <a:noFill/>
          <a:ln w="76200" cap="flat" cmpd="sng">
            <a:solidFill>
              <a:schemeClr val="lt2"/>
            </a:solidFill>
            <a:prstDash val="solid"/>
            <a:round/>
            <a:headEnd type="none" w="sm" len="sm"/>
            <a:tailEnd type="none" w="sm" len="sm"/>
          </a:ln>
        </p:spPr>
      </p:cxnSp>
      <p:cxnSp>
        <p:nvCxnSpPr>
          <p:cNvPr id="11" name="Shape 11"/>
          <p:cNvCxnSpPr/>
          <p:nvPr/>
        </p:nvCxnSpPr>
        <p:spPr>
          <a:xfrm>
            <a:off x="1575035" y="3158252"/>
            <a:ext cx="562200" cy="0"/>
          </a:xfrm>
          <a:prstGeom prst="straightConnector1">
            <a:avLst/>
          </a:prstGeom>
          <a:noFill/>
          <a:ln w="76200" cap="flat" cmpd="sng">
            <a:solidFill>
              <a:schemeClr val="lt2"/>
            </a:solidFill>
            <a:prstDash val="solid"/>
            <a:round/>
            <a:headEnd type="none" w="sm" len="sm"/>
            <a:tailEnd type="none" w="sm" len="sm"/>
          </a:ln>
        </p:spPr>
      </p:cxnSp>
      <p:grpSp>
        <p:nvGrpSpPr>
          <p:cNvPr id="12" name="Shape 12"/>
          <p:cNvGrpSpPr/>
          <p:nvPr/>
        </p:nvGrpSpPr>
        <p:grpSpPr>
          <a:xfrm>
            <a:off x="1004144" y="1022025"/>
            <a:ext cx="7136668" cy="152400"/>
            <a:chOff x="1346429" y="1011300"/>
            <a:chExt cx="6452100" cy="152400"/>
          </a:xfrm>
        </p:grpSpPr>
        <p:cxnSp>
          <p:nvCxnSpPr>
            <p:cNvPr id="13" name="Shape 13"/>
            <p:cNvCxnSpPr/>
            <p:nvPr/>
          </p:nvCxnSpPr>
          <p:spPr>
            <a:xfrm rot="10800000">
              <a:off x="1346429" y="1011300"/>
              <a:ext cx="6452100" cy="0"/>
            </a:xfrm>
            <a:prstGeom prst="straightConnector1">
              <a:avLst/>
            </a:prstGeom>
            <a:noFill/>
            <a:ln w="76200" cap="flat" cmpd="sng">
              <a:solidFill>
                <a:schemeClr val="accent3"/>
              </a:solidFill>
              <a:prstDash val="solid"/>
              <a:round/>
              <a:headEnd type="none" w="sm" len="sm"/>
              <a:tailEnd type="none" w="sm" len="sm"/>
            </a:ln>
          </p:spPr>
        </p:cxnSp>
        <p:cxnSp>
          <p:nvCxnSpPr>
            <p:cNvPr id="14" name="Shape 14"/>
            <p:cNvCxnSpPr/>
            <p:nvPr/>
          </p:nvCxnSpPr>
          <p:spPr>
            <a:xfrm rot="10800000">
              <a:off x="1346429" y="1163700"/>
              <a:ext cx="6452100" cy="0"/>
            </a:xfrm>
            <a:prstGeom prst="straightConnector1">
              <a:avLst/>
            </a:prstGeom>
            <a:noFill/>
            <a:ln w="9525" cap="flat" cmpd="sng">
              <a:solidFill>
                <a:schemeClr val="accent3"/>
              </a:solidFill>
              <a:prstDash val="solid"/>
              <a:round/>
              <a:headEnd type="none" w="sm" len="sm"/>
              <a:tailEnd type="none" w="sm" len="sm"/>
            </a:ln>
          </p:spPr>
        </p:cxnSp>
      </p:grpSp>
      <p:grpSp>
        <p:nvGrpSpPr>
          <p:cNvPr id="15" name="Shape 15"/>
          <p:cNvGrpSpPr/>
          <p:nvPr/>
        </p:nvGrpSpPr>
        <p:grpSpPr>
          <a:xfrm>
            <a:off x="1004151" y="3969100"/>
            <a:ext cx="7136668" cy="152400"/>
            <a:chOff x="1346435" y="3969088"/>
            <a:chExt cx="6452100" cy="152400"/>
          </a:xfrm>
        </p:grpSpPr>
        <p:cxnSp>
          <p:nvCxnSpPr>
            <p:cNvPr id="16" name="Shape 16"/>
            <p:cNvCxnSpPr/>
            <p:nvPr/>
          </p:nvCxnSpPr>
          <p:spPr>
            <a:xfrm>
              <a:off x="1346435" y="4121488"/>
              <a:ext cx="6452100" cy="0"/>
            </a:xfrm>
            <a:prstGeom prst="straightConnector1">
              <a:avLst/>
            </a:prstGeom>
            <a:noFill/>
            <a:ln w="76200" cap="flat" cmpd="sng">
              <a:solidFill>
                <a:schemeClr val="accent3"/>
              </a:solidFill>
              <a:prstDash val="solid"/>
              <a:round/>
              <a:headEnd type="none" w="sm" len="sm"/>
              <a:tailEnd type="none" w="sm" len="sm"/>
            </a:ln>
          </p:spPr>
        </p:cxnSp>
        <p:cxnSp>
          <p:nvCxnSpPr>
            <p:cNvPr id="17" name="Shape 17"/>
            <p:cNvCxnSpPr/>
            <p:nvPr/>
          </p:nvCxnSpPr>
          <p:spPr>
            <a:xfrm>
              <a:off x="1346435" y="3969088"/>
              <a:ext cx="6452100" cy="0"/>
            </a:xfrm>
            <a:prstGeom prst="straightConnector1">
              <a:avLst/>
            </a:prstGeom>
            <a:noFill/>
            <a:ln w="9525" cap="flat" cmpd="sng">
              <a:solidFill>
                <a:schemeClr val="accent3"/>
              </a:solidFill>
              <a:prstDash val="solid"/>
              <a:round/>
              <a:headEnd type="none" w="sm" len="sm"/>
              <a:tailEnd type="none" w="sm" len="sm"/>
            </a:ln>
          </p:spPr>
        </p:cxnSp>
      </p:grpSp>
      <p:sp>
        <p:nvSpPr>
          <p:cNvPr id="18" name="Shape 18"/>
          <p:cNvSpPr txBox="1">
            <a:spLocks noGrp="1"/>
          </p:cNvSpPr>
          <p:nvPr>
            <p:ph type="ctrTitle"/>
          </p:nvPr>
        </p:nvSpPr>
        <p:spPr>
          <a:xfrm>
            <a:off x="1004150" y="1751764"/>
            <a:ext cx="7136700" cy="1022400"/>
          </a:xfrm>
          <a:prstGeom prst="rect">
            <a:avLst/>
          </a:prstGeom>
        </p:spPr>
        <p:txBody>
          <a:bodyPr spcFirstLastPara="1" wrap="square" lIns="91425" tIns="91425" rIns="91425" bIns="91425" anchor="b" anchorCtr="0"/>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a:endParaRPr/>
          </a:p>
        </p:txBody>
      </p:sp>
      <p:sp>
        <p:nvSpPr>
          <p:cNvPr id="19" name="Shape 19"/>
          <p:cNvSpPr txBox="1">
            <a:spLocks noGrp="1"/>
          </p:cNvSpPr>
          <p:nvPr>
            <p:ph type="subTitle" idx="1"/>
          </p:nvPr>
        </p:nvSpPr>
        <p:spPr>
          <a:xfrm>
            <a:off x="2137225" y="2850039"/>
            <a:ext cx="4870500" cy="7926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a:endParaRPr/>
          </a:p>
        </p:txBody>
      </p:sp>
      <p:sp>
        <p:nvSpPr>
          <p:cNvPr id="20" name="Shape 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5"/>
        <p:cNvGrpSpPr/>
        <p:nvPr/>
      </p:nvGrpSpPr>
      <p:grpSpPr>
        <a:xfrm>
          <a:off x="0" y="0"/>
          <a:ext cx="0" cy="0"/>
          <a:chOff x="0" y="0"/>
          <a:chExt cx="0" cy="0"/>
        </a:xfrm>
      </p:grpSpPr>
      <p:sp>
        <p:nvSpPr>
          <p:cNvPr id="56" name="Shape 56"/>
          <p:cNvSpPr/>
          <p:nvPr/>
        </p:nvSpPr>
        <p:spPr>
          <a:xfrm>
            <a:off x="-75"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7" name="Shape 57"/>
          <p:cNvSpPr txBox="1">
            <a:spLocks noGrp="1"/>
          </p:cNvSpPr>
          <p:nvPr>
            <p:ph type="title" hasCustomPrompt="1"/>
          </p:nvPr>
        </p:nvSpPr>
        <p:spPr>
          <a:xfrm>
            <a:off x="311700" y="1304850"/>
            <a:ext cx="8520600" cy="1538400"/>
          </a:xfrm>
          <a:prstGeom prst="rect">
            <a:avLst/>
          </a:prstGeom>
        </p:spPr>
        <p:txBody>
          <a:bodyPr spcFirstLastPara="1" wrap="square" lIns="91425" tIns="91425" rIns="91425" bIns="91425" anchor="ctr" anchorCtr="0"/>
          <a:lstStyle>
            <a:lvl1pPr lvl="0" algn="ctr">
              <a:spcBef>
                <a:spcPts val="0"/>
              </a:spcBef>
              <a:spcAft>
                <a:spcPts val="0"/>
              </a:spcAft>
              <a:buClr>
                <a:schemeClr val="accent3"/>
              </a:buClr>
              <a:buSzPts val="13000"/>
              <a:buNone/>
              <a:defRPr sz="13000">
                <a:solidFill>
                  <a:schemeClr val="accent3"/>
                </a:solidFill>
              </a:defRPr>
            </a:lvl1pPr>
            <a:lvl2pPr lvl="1" algn="ctr">
              <a:spcBef>
                <a:spcPts val="0"/>
              </a:spcBef>
              <a:spcAft>
                <a:spcPts val="0"/>
              </a:spcAft>
              <a:buClr>
                <a:schemeClr val="accent3"/>
              </a:buClr>
              <a:buSzPts val="13000"/>
              <a:buNone/>
              <a:defRPr sz="13000">
                <a:solidFill>
                  <a:schemeClr val="accent3"/>
                </a:solidFill>
              </a:defRPr>
            </a:lvl2pPr>
            <a:lvl3pPr lvl="2" algn="ctr">
              <a:spcBef>
                <a:spcPts val="0"/>
              </a:spcBef>
              <a:spcAft>
                <a:spcPts val="0"/>
              </a:spcAft>
              <a:buClr>
                <a:schemeClr val="accent3"/>
              </a:buClr>
              <a:buSzPts val="13000"/>
              <a:buNone/>
              <a:defRPr sz="13000">
                <a:solidFill>
                  <a:schemeClr val="accent3"/>
                </a:solidFill>
              </a:defRPr>
            </a:lvl3pPr>
            <a:lvl4pPr lvl="3" algn="ctr">
              <a:spcBef>
                <a:spcPts val="0"/>
              </a:spcBef>
              <a:spcAft>
                <a:spcPts val="0"/>
              </a:spcAft>
              <a:buClr>
                <a:schemeClr val="accent3"/>
              </a:buClr>
              <a:buSzPts val="13000"/>
              <a:buNone/>
              <a:defRPr sz="13000">
                <a:solidFill>
                  <a:schemeClr val="accent3"/>
                </a:solidFill>
              </a:defRPr>
            </a:lvl4pPr>
            <a:lvl5pPr lvl="4" algn="ctr">
              <a:spcBef>
                <a:spcPts val="0"/>
              </a:spcBef>
              <a:spcAft>
                <a:spcPts val="0"/>
              </a:spcAft>
              <a:buClr>
                <a:schemeClr val="accent3"/>
              </a:buClr>
              <a:buSzPts val="13000"/>
              <a:buNone/>
              <a:defRPr sz="13000">
                <a:solidFill>
                  <a:schemeClr val="accent3"/>
                </a:solidFill>
              </a:defRPr>
            </a:lvl5pPr>
            <a:lvl6pPr lvl="5" algn="ctr">
              <a:spcBef>
                <a:spcPts val="0"/>
              </a:spcBef>
              <a:spcAft>
                <a:spcPts val="0"/>
              </a:spcAft>
              <a:buClr>
                <a:schemeClr val="accent3"/>
              </a:buClr>
              <a:buSzPts val="13000"/>
              <a:buNone/>
              <a:defRPr sz="13000">
                <a:solidFill>
                  <a:schemeClr val="accent3"/>
                </a:solidFill>
              </a:defRPr>
            </a:lvl6pPr>
            <a:lvl7pPr lvl="6" algn="ctr">
              <a:spcBef>
                <a:spcPts val="0"/>
              </a:spcBef>
              <a:spcAft>
                <a:spcPts val="0"/>
              </a:spcAft>
              <a:buClr>
                <a:schemeClr val="accent3"/>
              </a:buClr>
              <a:buSzPts val="13000"/>
              <a:buNone/>
              <a:defRPr sz="13000">
                <a:solidFill>
                  <a:schemeClr val="accent3"/>
                </a:solidFill>
              </a:defRPr>
            </a:lvl7pPr>
            <a:lvl8pPr lvl="7" algn="ctr">
              <a:spcBef>
                <a:spcPts val="0"/>
              </a:spcBef>
              <a:spcAft>
                <a:spcPts val="0"/>
              </a:spcAft>
              <a:buClr>
                <a:schemeClr val="accent3"/>
              </a:buClr>
              <a:buSzPts val="13000"/>
              <a:buNone/>
              <a:defRPr sz="13000">
                <a:solidFill>
                  <a:schemeClr val="accent3"/>
                </a:solidFill>
              </a:defRPr>
            </a:lvl8pPr>
            <a:lvl9pPr lvl="8" algn="ctr">
              <a:spcBef>
                <a:spcPts val="0"/>
              </a:spcBef>
              <a:spcAft>
                <a:spcPts val="0"/>
              </a:spcAft>
              <a:buClr>
                <a:schemeClr val="accent3"/>
              </a:buClr>
              <a:buSzPts val="13000"/>
              <a:buNone/>
              <a:defRPr sz="13000">
                <a:solidFill>
                  <a:schemeClr val="accent3"/>
                </a:solidFill>
              </a:defRPr>
            </a:lvl9pPr>
          </a:lstStyle>
          <a:p>
            <a:r>
              <a:t>xx%</a:t>
            </a:r>
          </a:p>
        </p:txBody>
      </p:sp>
      <p:sp>
        <p:nvSpPr>
          <p:cNvPr id="58" name="Shape 58"/>
          <p:cNvSpPr txBox="1">
            <a:spLocks noGrp="1"/>
          </p:cNvSpPr>
          <p:nvPr>
            <p:ph type="body" idx="1"/>
          </p:nvPr>
        </p:nvSpPr>
        <p:spPr>
          <a:xfrm>
            <a:off x="311700" y="2995650"/>
            <a:ext cx="8520600" cy="1071600"/>
          </a:xfrm>
          <a:prstGeom prst="rect">
            <a:avLst/>
          </a:prstGeom>
        </p:spPr>
        <p:txBody>
          <a:bodyPr spcFirstLastPara="1" wrap="square" lIns="91425" tIns="91425" rIns="91425" bIns="91425" anchor="t" anchorCtr="0"/>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59" name="Shape 5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0"/>
        <p:cNvGrpSpPr/>
        <p:nvPr/>
      </p:nvGrpSpPr>
      <p:grpSpPr>
        <a:xfrm>
          <a:off x="0" y="0"/>
          <a:ext cx="0" cy="0"/>
          <a:chOff x="0" y="0"/>
          <a:chExt cx="0" cy="0"/>
        </a:xfrm>
      </p:grpSpPr>
      <p:sp>
        <p:nvSpPr>
          <p:cNvPr id="61" name="Shape 6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1"/>
        <p:cNvGrpSpPr/>
        <p:nvPr/>
      </p:nvGrpSpPr>
      <p:grpSpPr>
        <a:xfrm>
          <a:off x="0" y="0"/>
          <a:ext cx="0" cy="0"/>
          <a:chOff x="0" y="0"/>
          <a:chExt cx="0" cy="0"/>
        </a:xfrm>
      </p:grpSpPr>
      <p:sp>
        <p:nvSpPr>
          <p:cNvPr id="22" name="Shape 22"/>
          <p:cNvSpPr/>
          <p:nvPr/>
        </p:nvSpPr>
        <p:spPr>
          <a:xfrm>
            <a:off x="-50" y="2571900"/>
            <a:ext cx="9144000" cy="2571600"/>
          </a:xfrm>
          <a:prstGeom prst="rect">
            <a:avLst/>
          </a:prstGeom>
          <a:solidFill>
            <a:schemeClr val="accent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 name="Shape 23"/>
          <p:cNvSpPr txBox="1">
            <a:spLocks noGrp="1"/>
          </p:cNvSpPr>
          <p:nvPr>
            <p:ph type="title"/>
          </p:nvPr>
        </p:nvSpPr>
        <p:spPr>
          <a:xfrm>
            <a:off x="311700" y="814800"/>
            <a:ext cx="8571300" cy="942000"/>
          </a:xfrm>
          <a:prstGeom prst="rect">
            <a:avLst/>
          </a:prstGeom>
        </p:spPr>
        <p:txBody>
          <a:bodyPr spcFirstLastPara="1" wrap="square" lIns="91425" tIns="91425" rIns="91425" bIns="91425" anchor="ctr" anchorCtr="0"/>
          <a:lstStyle>
            <a:lvl1pPr lvl="0" algn="ctr">
              <a:spcBef>
                <a:spcPts val="0"/>
              </a:spcBef>
              <a:spcAft>
                <a:spcPts val="0"/>
              </a:spcAft>
              <a:buSzPts val="3600"/>
              <a:buNone/>
              <a:defRPr/>
            </a:lvl1pPr>
            <a:lvl2pPr lvl="1" algn="ctr">
              <a:spcBef>
                <a:spcPts val="0"/>
              </a:spcBef>
              <a:spcAft>
                <a:spcPts val="0"/>
              </a:spcAft>
              <a:buSzPts val="3600"/>
              <a:buNone/>
              <a:defRPr/>
            </a:lvl2pPr>
            <a:lvl3pPr lvl="2" algn="ctr">
              <a:spcBef>
                <a:spcPts val="0"/>
              </a:spcBef>
              <a:spcAft>
                <a:spcPts val="0"/>
              </a:spcAft>
              <a:buSzPts val="3600"/>
              <a:buNone/>
              <a:defRPr/>
            </a:lvl3pPr>
            <a:lvl4pPr lvl="3" algn="ctr">
              <a:spcBef>
                <a:spcPts val="0"/>
              </a:spcBef>
              <a:spcAft>
                <a:spcPts val="0"/>
              </a:spcAft>
              <a:buSzPts val="3600"/>
              <a:buNone/>
              <a:defRPr/>
            </a:lvl4pPr>
            <a:lvl5pPr lvl="4" algn="ctr">
              <a:spcBef>
                <a:spcPts val="0"/>
              </a:spcBef>
              <a:spcAft>
                <a:spcPts val="0"/>
              </a:spcAft>
              <a:buSzPts val="3600"/>
              <a:buNone/>
              <a:defRPr/>
            </a:lvl5pPr>
            <a:lvl6pPr lvl="5" algn="ctr">
              <a:spcBef>
                <a:spcPts val="0"/>
              </a:spcBef>
              <a:spcAft>
                <a:spcPts val="0"/>
              </a:spcAft>
              <a:buSzPts val="3600"/>
              <a:buNone/>
              <a:defRPr/>
            </a:lvl6pPr>
            <a:lvl7pPr lvl="6" algn="ctr">
              <a:spcBef>
                <a:spcPts val="0"/>
              </a:spcBef>
              <a:spcAft>
                <a:spcPts val="0"/>
              </a:spcAft>
              <a:buSzPts val="3600"/>
              <a:buNone/>
              <a:defRPr/>
            </a:lvl7pPr>
            <a:lvl8pPr lvl="7" algn="ctr">
              <a:spcBef>
                <a:spcPts val="0"/>
              </a:spcBef>
              <a:spcAft>
                <a:spcPts val="0"/>
              </a:spcAft>
              <a:buSzPts val="3600"/>
              <a:buNone/>
              <a:defRPr/>
            </a:lvl8pPr>
            <a:lvl9pPr lvl="8" algn="ctr">
              <a:spcBef>
                <a:spcPts val="0"/>
              </a:spcBef>
              <a:spcAft>
                <a:spcPts val="0"/>
              </a:spcAft>
              <a:buSzPts val="3600"/>
              <a:buNone/>
              <a:defRPr/>
            </a:lvl9pPr>
          </a:lstStyle>
          <a:p>
            <a:endParaRPr/>
          </a:p>
        </p:txBody>
      </p:sp>
      <p:sp>
        <p:nvSpPr>
          <p:cNvPr id="24" name="Shape 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5"/>
        <p:cNvGrpSpPr/>
        <p:nvPr/>
      </p:nvGrpSpPr>
      <p:grpSpPr>
        <a:xfrm>
          <a:off x="0" y="0"/>
          <a:ext cx="0" cy="0"/>
          <a:chOff x="0" y="0"/>
          <a:chExt cx="0" cy="0"/>
        </a:xfrm>
      </p:grpSpPr>
      <p:sp>
        <p:nvSpPr>
          <p:cNvPr id="26" name="Shape 26"/>
          <p:cNvSpPr/>
          <p:nvPr/>
        </p:nvSpPr>
        <p:spPr>
          <a:xfrm>
            <a:off x="-75" y="5045700"/>
            <a:ext cx="9144000" cy="97800"/>
          </a:xfrm>
          <a:prstGeom prst="rect">
            <a:avLst/>
          </a:prstGeom>
          <a:solidFill>
            <a:schemeClr val="accent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7" name="Shape 27"/>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28" name="Shape 28"/>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9" name="Shape 2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0"/>
        <p:cNvGrpSpPr/>
        <p:nvPr/>
      </p:nvGrpSpPr>
      <p:grpSpPr>
        <a:xfrm>
          <a:off x="0" y="0"/>
          <a:ext cx="0" cy="0"/>
          <a:chOff x="0" y="0"/>
          <a:chExt cx="0" cy="0"/>
        </a:xfrm>
      </p:grpSpPr>
      <p:sp>
        <p:nvSpPr>
          <p:cNvPr id="31" name="Shape 31"/>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32" name="Shape 32"/>
          <p:cNvSpPr txBox="1">
            <a:spLocks noGrp="1"/>
          </p:cNvSpPr>
          <p:nvPr>
            <p:ph type="body" idx="1"/>
          </p:nvPr>
        </p:nvSpPr>
        <p:spPr>
          <a:xfrm>
            <a:off x="311700" y="1266175"/>
            <a:ext cx="3999900" cy="33027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3" name="Shape 33"/>
          <p:cNvSpPr txBox="1">
            <a:spLocks noGrp="1"/>
          </p:cNvSpPr>
          <p:nvPr>
            <p:ph type="body" idx="2"/>
          </p:nvPr>
        </p:nvSpPr>
        <p:spPr>
          <a:xfrm>
            <a:off x="4832400" y="1266175"/>
            <a:ext cx="3999900" cy="33027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4" name="Shape 3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5"/>
        <p:cNvGrpSpPr/>
        <p:nvPr/>
      </p:nvGrpSpPr>
      <p:grpSpPr>
        <a:xfrm>
          <a:off x="0" y="0"/>
          <a:ext cx="0" cy="0"/>
          <a:chOff x="0" y="0"/>
          <a:chExt cx="0" cy="0"/>
        </a:xfrm>
      </p:grpSpPr>
      <p:sp>
        <p:nvSpPr>
          <p:cNvPr id="36" name="Shape 36"/>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37" name="Shape 3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8"/>
        <p:cNvGrpSpPr/>
        <p:nvPr/>
      </p:nvGrpSpPr>
      <p:grpSpPr>
        <a:xfrm>
          <a:off x="0" y="0"/>
          <a:ext cx="0" cy="0"/>
          <a:chOff x="0" y="0"/>
          <a:chExt cx="0" cy="0"/>
        </a:xfrm>
      </p:grpSpPr>
      <p:sp>
        <p:nvSpPr>
          <p:cNvPr id="39" name="Shape 39"/>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0" name="Shape 40"/>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41" name="Shape 4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6"/>
        </a:solidFill>
        <a:effectLst/>
      </p:bgPr>
    </p:bg>
    <p:spTree>
      <p:nvGrpSpPr>
        <p:cNvPr id="1" name="Shape 42"/>
        <p:cNvGrpSpPr/>
        <p:nvPr/>
      </p:nvGrpSpPr>
      <p:grpSpPr>
        <a:xfrm>
          <a:off x="0" y="0"/>
          <a:ext cx="0" cy="0"/>
          <a:chOff x="0" y="0"/>
          <a:chExt cx="0" cy="0"/>
        </a:xfrm>
      </p:grpSpPr>
      <p:sp>
        <p:nvSpPr>
          <p:cNvPr id="43" name="Shape 43"/>
          <p:cNvSpPr txBox="1">
            <a:spLocks noGrp="1"/>
          </p:cNvSpPr>
          <p:nvPr>
            <p:ph type="title"/>
          </p:nvPr>
        </p:nvSpPr>
        <p:spPr>
          <a:xfrm>
            <a:off x="490250" y="526350"/>
            <a:ext cx="5613600" cy="4090800"/>
          </a:xfrm>
          <a:prstGeom prst="rect">
            <a:avLst/>
          </a:prstGeom>
        </p:spPr>
        <p:txBody>
          <a:bodyPr spcFirstLastPara="1" wrap="square" lIns="91425" tIns="91425" rIns="91425" bIns="91425" anchor="ctr" anchorCtr="0"/>
          <a:lstStyle>
            <a:lvl1pPr lvl="0">
              <a:spcBef>
                <a:spcPts val="0"/>
              </a:spcBef>
              <a:spcAft>
                <a:spcPts val="0"/>
              </a:spcAft>
              <a:buClr>
                <a:schemeClr val="dk2"/>
              </a:buClr>
              <a:buSzPts val="5400"/>
              <a:buNone/>
              <a:defRPr sz="5400" b="0">
                <a:solidFill>
                  <a:schemeClr val="dk2"/>
                </a:solidFill>
              </a:defRPr>
            </a:lvl1pPr>
            <a:lvl2pPr lvl="1">
              <a:spcBef>
                <a:spcPts val="0"/>
              </a:spcBef>
              <a:spcAft>
                <a:spcPts val="0"/>
              </a:spcAft>
              <a:buClr>
                <a:schemeClr val="dk2"/>
              </a:buClr>
              <a:buSzPts val="5400"/>
              <a:buNone/>
              <a:defRPr sz="5400" b="0">
                <a:solidFill>
                  <a:schemeClr val="dk2"/>
                </a:solidFill>
              </a:defRPr>
            </a:lvl2pPr>
            <a:lvl3pPr lvl="2">
              <a:spcBef>
                <a:spcPts val="0"/>
              </a:spcBef>
              <a:spcAft>
                <a:spcPts val="0"/>
              </a:spcAft>
              <a:buClr>
                <a:schemeClr val="dk2"/>
              </a:buClr>
              <a:buSzPts val="5400"/>
              <a:buNone/>
              <a:defRPr sz="5400" b="0">
                <a:solidFill>
                  <a:schemeClr val="dk2"/>
                </a:solidFill>
              </a:defRPr>
            </a:lvl3pPr>
            <a:lvl4pPr lvl="3">
              <a:spcBef>
                <a:spcPts val="0"/>
              </a:spcBef>
              <a:spcAft>
                <a:spcPts val="0"/>
              </a:spcAft>
              <a:buClr>
                <a:schemeClr val="dk2"/>
              </a:buClr>
              <a:buSzPts val="5400"/>
              <a:buNone/>
              <a:defRPr sz="5400" b="0">
                <a:solidFill>
                  <a:schemeClr val="dk2"/>
                </a:solidFill>
              </a:defRPr>
            </a:lvl4pPr>
            <a:lvl5pPr lvl="4">
              <a:spcBef>
                <a:spcPts val="0"/>
              </a:spcBef>
              <a:spcAft>
                <a:spcPts val="0"/>
              </a:spcAft>
              <a:buClr>
                <a:schemeClr val="dk2"/>
              </a:buClr>
              <a:buSzPts val="5400"/>
              <a:buNone/>
              <a:defRPr sz="5400" b="0">
                <a:solidFill>
                  <a:schemeClr val="dk2"/>
                </a:solidFill>
              </a:defRPr>
            </a:lvl5pPr>
            <a:lvl6pPr lvl="5">
              <a:spcBef>
                <a:spcPts val="0"/>
              </a:spcBef>
              <a:spcAft>
                <a:spcPts val="0"/>
              </a:spcAft>
              <a:buClr>
                <a:schemeClr val="dk2"/>
              </a:buClr>
              <a:buSzPts val="5400"/>
              <a:buNone/>
              <a:defRPr sz="5400" b="0">
                <a:solidFill>
                  <a:schemeClr val="dk2"/>
                </a:solidFill>
              </a:defRPr>
            </a:lvl6pPr>
            <a:lvl7pPr lvl="6">
              <a:spcBef>
                <a:spcPts val="0"/>
              </a:spcBef>
              <a:spcAft>
                <a:spcPts val="0"/>
              </a:spcAft>
              <a:buClr>
                <a:schemeClr val="dk2"/>
              </a:buClr>
              <a:buSzPts val="5400"/>
              <a:buNone/>
              <a:defRPr sz="5400" b="0">
                <a:solidFill>
                  <a:schemeClr val="dk2"/>
                </a:solidFill>
              </a:defRPr>
            </a:lvl7pPr>
            <a:lvl8pPr lvl="7">
              <a:spcBef>
                <a:spcPts val="0"/>
              </a:spcBef>
              <a:spcAft>
                <a:spcPts val="0"/>
              </a:spcAft>
              <a:buClr>
                <a:schemeClr val="dk2"/>
              </a:buClr>
              <a:buSzPts val="5400"/>
              <a:buNone/>
              <a:defRPr sz="5400" b="0">
                <a:solidFill>
                  <a:schemeClr val="dk2"/>
                </a:solidFill>
              </a:defRPr>
            </a:lvl8pPr>
            <a:lvl9pPr lvl="8">
              <a:spcBef>
                <a:spcPts val="0"/>
              </a:spcBef>
              <a:spcAft>
                <a:spcPts val="0"/>
              </a:spcAft>
              <a:buClr>
                <a:schemeClr val="dk2"/>
              </a:buClr>
              <a:buSzPts val="5400"/>
              <a:buNone/>
              <a:defRPr sz="5400" b="0">
                <a:solidFill>
                  <a:schemeClr val="dk2"/>
                </a:solidFill>
              </a:defRPr>
            </a:lvl9pPr>
          </a:lstStyle>
          <a:p>
            <a:endParaRPr/>
          </a:p>
        </p:txBody>
      </p:sp>
      <p:sp>
        <p:nvSpPr>
          <p:cNvPr id="44" name="Shape 4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5"/>
        <p:cNvGrpSpPr/>
        <p:nvPr/>
      </p:nvGrpSpPr>
      <p:grpSpPr>
        <a:xfrm>
          <a:off x="0" y="0"/>
          <a:ext cx="0" cy="0"/>
          <a:chOff x="0" y="0"/>
          <a:chExt cx="0" cy="0"/>
        </a:xfrm>
      </p:grpSpPr>
      <p:sp>
        <p:nvSpPr>
          <p:cNvPr id="46" name="Shape 46"/>
          <p:cNvSpPr/>
          <p:nvPr/>
        </p:nvSpPr>
        <p:spPr>
          <a:xfrm>
            <a:off x="4572000" y="0"/>
            <a:ext cx="4572000" cy="5143500"/>
          </a:xfrm>
          <a:prstGeom prst="rect">
            <a:avLst/>
          </a:prstGeom>
          <a:solidFill>
            <a:schemeClr val="accent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47" name="Shape 47"/>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48" name="Shape 48"/>
          <p:cNvSpPr txBox="1">
            <a:spLocks noGrp="1"/>
          </p:cNvSpPr>
          <p:nvPr>
            <p:ph type="title"/>
          </p:nvPr>
        </p:nvSpPr>
        <p:spPr>
          <a:xfrm>
            <a:off x="265500" y="1039675"/>
            <a:ext cx="4045200" cy="1675800"/>
          </a:xfrm>
          <a:prstGeom prst="rect">
            <a:avLst/>
          </a:prstGeom>
        </p:spPr>
        <p:txBody>
          <a:bodyPr spcFirstLastPara="1" wrap="square" lIns="91425" tIns="91425" rIns="91425" bIns="91425" anchor="b" anchorCtr="0"/>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9" name="Shape 49"/>
          <p:cNvSpPr txBox="1">
            <a:spLocks noGrp="1"/>
          </p:cNvSpPr>
          <p:nvPr>
            <p:ph type="subTitle" idx="1"/>
          </p:nvPr>
        </p:nvSpPr>
        <p:spPr>
          <a:xfrm>
            <a:off x="265500" y="2726875"/>
            <a:ext cx="4045200" cy="12351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50" name="Shape 50"/>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
        <p:nvSpPr>
          <p:cNvPr id="51" name="Shape 5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2"/>
        <p:cNvGrpSpPr/>
        <p:nvPr/>
      </p:nvGrpSpPr>
      <p:grpSpPr>
        <a:xfrm>
          <a:off x="0" y="0"/>
          <a:ext cx="0" cy="0"/>
          <a:chOff x="0" y="0"/>
          <a:chExt cx="0" cy="0"/>
        </a:xfrm>
      </p:grpSpPr>
      <p:sp>
        <p:nvSpPr>
          <p:cNvPr id="53" name="Shape 53"/>
          <p:cNvSpPr txBox="1">
            <a:spLocks noGrp="1"/>
          </p:cNvSpPr>
          <p:nvPr>
            <p:ph type="body" idx="1"/>
          </p:nvPr>
        </p:nvSpPr>
        <p:spPr>
          <a:xfrm>
            <a:off x="311700" y="4230725"/>
            <a:ext cx="5998800" cy="5988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2400"/>
              <a:buFont typeface="PT Sans Narrow"/>
              <a:buNone/>
              <a:defRPr sz="2400">
                <a:latin typeface="PT Sans Narrow"/>
                <a:ea typeface="PT Sans Narrow"/>
                <a:cs typeface="PT Sans Narrow"/>
                <a:sym typeface="PT Sans Narrow"/>
              </a:defRPr>
            </a:lvl1pPr>
          </a:lstStyle>
          <a:p>
            <a:endParaRPr/>
          </a:p>
        </p:txBody>
      </p:sp>
      <p:sp>
        <p:nvSpPr>
          <p:cNvPr id="54" name="Shape 5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tropic">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7074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1pPr>
            <a:lvl2pPr lvl="1">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2pPr>
            <a:lvl3pPr lvl="2">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3pPr>
            <a:lvl4pPr lvl="3">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4pPr>
            <a:lvl5pPr lvl="4">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5pPr>
            <a:lvl6pPr lvl="5">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6pPr>
            <a:lvl7pPr lvl="6">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7pPr>
            <a:lvl8pPr lvl="7">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8pPr>
            <a:lvl9pPr lvl="8">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9pPr>
          </a:lstStyle>
          <a:p>
            <a:endParaRPr/>
          </a:p>
        </p:txBody>
      </p:sp>
      <p:sp>
        <p:nvSpPr>
          <p:cNvPr id="7" name="Shape 7"/>
          <p:cNvSpPr txBox="1">
            <a:spLocks noGrp="1"/>
          </p:cNvSpPr>
          <p:nvPr>
            <p:ph type="body" idx="1"/>
          </p:nvPr>
        </p:nvSpPr>
        <p:spPr>
          <a:xfrm>
            <a:off x="311700" y="1266325"/>
            <a:ext cx="8520600" cy="33027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marL="914400" lvl="1"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marL="1371600" lvl="2"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marL="1828800" lvl="3"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marL="2286000" lvl="4"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marL="2743200" lvl="5"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marL="3200400" lvl="6"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marL="3657600" lvl="7"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marL="4114800" lvl="8" indent="-317500">
              <a:lnSpc>
                <a:spcPct val="115000"/>
              </a:lnSpc>
              <a:spcBef>
                <a:spcPts val="1600"/>
              </a:spcBef>
              <a:spcAft>
                <a:spcPts val="1600"/>
              </a:spcAft>
              <a:buClr>
                <a:schemeClr val="dk2"/>
              </a:buClr>
              <a:buSzPts val="1400"/>
              <a:buFont typeface="Open Sans"/>
              <a:buChar char="■"/>
              <a:defRPr>
                <a:solidFill>
                  <a:schemeClr val="dk2"/>
                </a:solidFill>
                <a:latin typeface="Open Sans"/>
                <a:ea typeface="Open Sans"/>
                <a:cs typeface="Open Sans"/>
                <a:sym typeface="Open Sans"/>
              </a:defRPr>
            </a:lvl9pPr>
          </a:lstStyle>
          <a:p>
            <a:endParaRPr/>
          </a:p>
        </p:txBody>
      </p:sp>
      <p:sp>
        <p:nvSpPr>
          <p:cNvPr id="8" name="Shape 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latin typeface="Open Sans"/>
                <a:ea typeface="Open Sans"/>
                <a:cs typeface="Open Sans"/>
                <a:sym typeface="Open Sans"/>
              </a:defRPr>
            </a:lvl1pPr>
            <a:lvl2pPr lvl="1" algn="r">
              <a:buNone/>
              <a:defRPr sz="1000">
                <a:solidFill>
                  <a:schemeClr val="dk2"/>
                </a:solidFill>
                <a:latin typeface="Open Sans"/>
                <a:ea typeface="Open Sans"/>
                <a:cs typeface="Open Sans"/>
                <a:sym typeface="Open Sans"/>
              </a:defRPr>
            </a:lvl2pPr>
            <a:lvl3pPr lvl="2" algn="r">
              <a:buNone/>
              <a:defRPr sz="1000">
                <a:solidFill>
                  <a:schemeClr val="dk2"/>
                </a:solidFill>
                <a:latin typeface="Open Sans"/>
                <a:ea typeface="Open Sans"/>
                <a:cs typeface="Open Sans"/>
                <a:sym typeface="Open Sans"/>
              </a:defRPr>
            </a:lvl3pPr>
            <a:lvl4pPr lvl="3" algn="r">
              <a:buNone/>
              <a:defRPr sz="1000">
                <a:solidFill>
                  <a:schemeClr val="dk2"/>
                </a:solidFill>
                <a:latin typeface="Open Sans"/>
                <a:ea typeface="Open Sans"/>
                <a:cs typeface="Open Sans"/>
                <a:sym typeface="Open Sans"/>
              </a:defRPr>
            </a:lvl4pPr>
            <a:lvl5pPr lvl="4" algn="r">
              <a:buNone/>
              <a:defRPr sz="1000">
                <a:solidFill>
                  <a:schemeClr val="dk2"/>
                </a:solidFill>
                <a:latin typeface="Open Sans"/>
                <a:ea typeface="Open Sans"/>
                <a:cs typeface="Open Sans"/>
                <a:sym typeface="Open Sans"/>
              </a:defRPr>
            </a:lvl5pPr>
            <a:lvl6pPr lvl="5" algn="r">
              <a:buNone/>
              <a:defRPr sz="1000">
                <a:solidFill>
                  <a:schemeClr val="dk2"/>
                </a:solidFill>
                <a:latin typeface="Open Sans"/>
                <a:ea typeface="Open Sans"/>
                <a:cs typeface="Open Sans"/>
                <a:sym typeface="Open Sans"/>
              </a:defRPr>
            </a:lvl6pPr>
            <a:lvl7pPr lvl="6" algn="r">
              <a:buNone/>
              <a:defRPr sz="1000">
                <a:solidFill>
                  <a:schemeClr val="dk2"/>
                </a:solidFill>
                <a:latin typeface="Open Sans"/>
                <a:ea typeface="Open Sans"/>
                <a:cs typeface="Open Sans"/>
                <a:sym typeface="Open Sans"/>
              </a:defRPr>
            </a:lvl7pPr>
            <a:lvl8pPr lvl="7" algn="r">
              <a:buNone/>
              <a:defRPr sz="1000">
                <a:solidFill>
                  <a:schemeClr val="dk2"/>
                </a:solidFill>
                <a:latin typeface="Open Sans"/>
                <a:ea typeface="Open Sans"/>
                <a:cs typeface="Open Sans"/>
                <a:sym typeface="Open Sans"/>
              </a:defRPr>
            </a:lvl8pPr>
            <a:lvl9pPr lvl="8" algn="r">
              <a:buNone/>
              <a:defRPr sz="1000">
                <a:solidFill>
                  <a:schemeClr val="dk2"/>
                </a:solidFill>
                <a:latin typeface="Open Sans"/>
                <a:ea typeface="Open Sans"/>
                <a:cs typeface="Open Sans"/>
                <a:sym typeface="Open Sans"/>
              </a:defRPr>
            </a:lvl9pPr>
          </a:lstStyle>
          <a:p>
            <a:pPr marL="0" lvl="0" indent="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3.xml"/><Relationship Id="rId1" Type="http://schemas.openxmlformats.org/officeDocument/2006/relationships/slideLayout" Target="../slideLayouts/slideLayout4.xml"/><Relationship Id="rId4" Type="http://schemas.openxmlformats.org/officeDocument/2006/relationships/image" Target="../media/image18.png"/></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4.xml"/><Relationship Id="rId4" Type="http://schemas.openxmlformats.org/officeDocument/2006/relationships/image" Target="../media/image20.png"/></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5.xml"/><Relationship Id="rId1" Type="http://schemas.openxmlformats.org/officeDocument/2006/relationships/slideLayout" Target="../slideLayouts/slideLayout4.xml"/><Relationship Id="rId4" Type="http://schemas.openxmlformats.org/officeDocument/2006/relationships/image" Target="../media/image22.png"/></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6.xml"/><Relationship Id="rId1" Type="http://schemas.openxmlformats.org/officeDocument/2006/relationships/slideLayout" Target="../slideLayouts/slideLayout4.xml"/><Relationship Id="rId4" Type="http://schemas.openxmlformats.org/officeDocument/2006/relationships/image" Target="../media/image24.png"/></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7.xml"/><Relationship Id="rId1" Type="http://schemas.openxmlformats.org/officeDocument/2006/relationships/slideLayout" Target="../slideLayouts/slideLayout4.xml"/><Relationship Id="rId5" Type="http://schemas.openxmlformats.org/officeDocument/2006/relationships/image" Target="../media/image27.png"/><Relationship Id="rId4" Type="http://schemas.openxmlformats.org/officeDocument/2006/relationships/image" Target="../media/image26.png"/></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8.xml"/><Relationship Id="rId1" Type="http://schemas.openxmlformats.org/officeDocument/2006/relationships/slideLayout" Target="../slideLayouts/slideLayout4.xml"/><Relationship Id="rId5" Type="http://schemas.openxmlformats.org/officeDocument/2006/relationships/image" Target="../media/image30.png"/><Relationship Id="rId4" Type="http://schemas.openxmlformats.org/officeDocument/2006/relationships/image" Target="../media/image29.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Shape 66"/>
          <p:cNvSpPr txBox="1">
            <a:spLocks noGrp="1"/>
          </p:cNvSpPr>
          <p:nvPr>
            <p:ph type="ctrTitle"/>
          </p:nvPr>
        </p:nvSpPr>
        <p:spPr>
          <a:xfrm>
            <a:off x="1309625" y="1396825"/>
            <a:ext cx="6790800" cy="18729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a:t>A Time Series Analysis of Gas Prices in the U.S.</a:t>
            </a:r>
            <a:endParaRPr/>
          </a:p>
        </p:txBody>
      </p:sp>
      <p:sp>
        <p:nvSpPr>
          <p:cNvPr id="67" name="Shape 67"/>
          <p:cNvSpPr txBox="1">
            <a:spLocks noGrp="1"/>
          </p:cNvSpPr>
          <p:nvPr>
            <p:ph type="subTitle" idx="1"/>
          </p:nvPr>
        </p:nvSpPr>
        <p:spPr>
          <a:xfrm>
            <a:off x="941154" y="3228160"/>
            <a:ext cx="7276500" cy="11565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sz="1800" b="1" dirty="0"/>
              <a:t>Presented By</a:t>
            </a:r>
            <a:endParaRPr sz="1800" b="1" dirty="0"/>
          </a:p>
          <a:p>
            <a:pPr marL="0" lvl="0" indent="0" rtl="0">
              <a:spcBef>
                <a:spcPts val="0"/>
              </a:spcBef>
              <a:spcAft>
                <a:spcPts val="0"/>
              </a:spcAft>
              <a:buNone/>
            </a:pPr>
            <a:r>
              <a:rPr lang="en" sz="1800" dirty="0"/>
              <a:t>Amy Chuang |Apurva Kenekar |</a:t>
            </a:r>
            <a:r>
              <a:rPr lang="en" sz="1800" dirty="0" err="1"/>
              <a:t>Heet</a:t>
            </a:r>
            <a:r>
              <a:rPr lang="en" sz="1800" dirty="0"/>
              <a:t> Shah</a:t>
            </a:r>
            <a:endParaRPr sz="18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Shape 131"/>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Decompose () Additive</a:t>
            </a:r>
            <a:endParaRPr/>
          </a:p>
        </p:txBody>
      </p:sp>
      <p:sp>
        <p:nvSpPr>
          <p:cNvPr id="132" name="Shape 132"/>
          <p:cNvSpPr txBox="1">
            <a:spLocks noGrp="1"/>
          </p:cNvSpPr>
          <p:nvPr>
            <p:ph type="body" idx="1"/>
          </p:nvPr>
        </p:nvSpPr>
        <p:spPr>
          <a:xfrm>
            <a:off x="311700" y="1266175"/>
            <a:ext cx="3999900" cy="3302700"/>
          </a:xfrm>
          <a:prstGeom prst="rect">
            <a:avLst/>
          </a:prstGeom>
        </p:spPr>
        <p:txBody>
          <a:bodyPr spcFirstLastPara="1" wrap="square" lIns="91425" tIns="91425" rIns="91425" bIns="91425" anchor="t" anchorCtr="0">
            <a:noAutofit/>
          </a:bodyPr>
          <a:lstStyle/>
          <a:p>
            <a:pPr marL="0" lvl="0" indent="0">
              <a:spcBef>
                <a:spcPts val="0"/>
              </a:spcBef>
              <a:spcAft>
                <a:spcPts val="1600"/>
              </a:spcAft>
              <a:buNone/>
            </a:pPr>
            <a:endParaRPr/>
          </a:p>
        </p:txBody>
      </p:sp>
      <p:sp>
        <p:nvSpPr>
          <p:cNvPr id="133" name="Shape 133"/>
          <p:cNvSpPr txBox="1">
            <a:spLocks noGrp="1"/>
          </p:cNvSpPr>
          <p:nvPr>
            <p:ph type="body" idx="2"/>
          </p:nvPr>
        </p:nvSpPr>
        <p:spPr>
          <a:xfrm>
            <a:off x="4832400" y="1266175"/>
            <a:ext cx="3999900" cy="3302700"/>
          </a:xfrm>
          <a:prstGeom prst="rect">
            <a:avLst/>
          </a:prstGeom>
        </p:spPr>
        <p:txBody>
          <a:bodyPr spcFirstLastPara="1" wrap="square" lIns="91425" tIns="91425" rIns="91425" bIns="91425" anchor="t" anchorCtr="0">
            <a:noAutofit/>
          </a:bodyPr>
          <a:lstStyle/>
          <a:p>
            <a:pPr marL="0" lvl="0" indent="0">
              <a:spcBef>
                <a:spcPts val="0"/>
              </a:spcBef>
              <a:spcAft>
                <a:spcPts val="1600"/>
              </a:spcAft>
              <a:buNone/>
            </a:pPr>
            <a:endParaRPr/>
          </a:p>
        </p:txBody>
      </p:sp>
      <p:pic>
        <p:nvPicPr>
          <p:cNvPr id="134" name="Shape 134"/>
          <p:cNvPicPr preferRelativeResize="0"/>
          <p:nvPr/>
        </p:nvPicPr>
        <p:blipFill>
          <a:blip r:embed="rId3">
            <a:alphaModFix/>
          </a:blip>
          <a:stretch>
            <a:fillRect/>
          </a:stretch>
        </p:blipFill>
        <p:spPr>
          <a:xfrm>
            <a:off x="4659925" y="1266175"/>
            <a:ext cx="4172376" cy="3302701"/>
          </a:xfrm>
          <a:prstGeom prst="rect">
            <a:avLst/>
          </a:prstGeom>
          <a:noFill/>
          <a:ln>
            <a:noFill/>
          </a:ln>
        </p:spPr>
      </p:pic>
      <p:pic>
        <p:nvPicPr>
          <p:cNvPr id="135" name="Shape 135"/>
          <p:cNvPicPr preferRelativeResize="0"/>
          <p:nvPr/>
        </p:nvPicPr>
        <p:blipFill>
          <a:blip r:embed="rId4">
            <a:alphaModFix/>
          </a:blip>
          <a:stretch>
            <a:fillRect/>
          </a:stretch>
        </p:blipFill>
        <p:spPr>
          <a:xfrm>
            <a:off x="311700" y="1266175"/>
            <a:ext cx="4348224" cy="33027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Shape 140"/>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Test RMSE</a:t>
            </a:r>
            <a:endParaRPr/>
          </a:p>
        </p:txBody>
      </p:sp>
      <p:sp>
        <p:nvSpPr>
          <p:cNvPr id="141" name="Shape 141"/>
          <p:cNvSpPr txBox="1"/>
          <p:nvPr/>
        </p:nvSpPr>
        <p:spPr>
          <a:xfrm>
            <a:off x="498225" y="1230925"/>
            <a:ext cx="3341100" cy="35901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sz="1200">
                <a:solidFill>
                  <a:srgbClr val="0000FF"/>
                </a:solidFill>
                <a:latin typeface="Consolas"/>
                <a:ea typeface="Consolas"/>
                <a:cs typeface="Consolas"/>
                <a:sym typeface="Consolas"/>
              </a:rPr>
              <a:t>&gt; sd(Gas.ts[7:294])</a:t>
            </a:r>
            <a:endParaRPr sz="1200">
              <a:solidFill>
                <a:srgbClr val="0000FF"/>
              </a:solidFill>
              <a:latin typeface="Consolas"/>
              <a:ea typeface="Consolas"/>
              <a:cs typeface="Consolas"/>
              <a:sym typeface="Consolas"/>
            </a:endParaRPr>
          </a:p>
          <a:p>
            <a:pPr marL="0" lvl="0" indent="0">
              <a:spcBef>
                <a:spcPts val="0"/>
              </a:spcBef>
              <a:spcAft>
                <a:spcPts val="0"/>
              </a:spcAft>
              <a:buNone/>
            </a:pPr>
            <a:r>
              <a:rPr lang="en" sz="1200">
                <a:latin typeface="Consolas"/>
                <a:ea typeface="Consolas"/>
                <a:cs typeface="Consolas"/>
                <a:sym typeface="Consolas"/>
              </a:rPr>
              <a:t>[1] 0.9180352</a:t>
            </a:r>
            <a:endParaRPr sz="1200">
              <a:latin typeface="Consolas"/>
              <a:ea typeface="Consolas"/>
              <a:cs typeface="Consolas"/>
              <a:sym typeface="Consolas"/>
            </a:endParaRPr>
          </a:p>
          <a:p>
            <a:pPr marL="0" lvl="0" indent="0">
              <a:spcBef>
                <a:spcPts val="0"/>
              </a:spcBef>
              <a:spcAft>
                <a:spcPts val="0"/>
              </a:spcAft>
              <a:buNone/>
            </a:pPr>
            <a:endParaRPr sz="1200">
              <a:latin typeface="Consolas"/>
              <a:ea typeface="Consolas"/>
              <a:cs typeface="Consolas"/>
              <a:sym typeface="Consolas"/>
            </a:endParaRPr>
          </a:p>
          <a:p>
            <a:pPr marL="0" lvl="0" indent="0">
              <a:spcBef>
                <a:spcPts val="0"/>
              </a:spcBef>
              <a:spcAft>
                <a:spcPts val="0"/>
              </a:spcAft>
              <a:buNone/>
            </a:pPr>
            <a:r>
              <a:rPr lang="en" b="1" u="sng"/>
              <a:t>Additive decompose () Model:</a:t>
            </a:r>
            <a:endParaRPr b="1" u="sng"/>
          </a:p>
          <a:p>
            <a:pPr marL="0" lvl="0" indent="0">
              <a:spcBef>
                <a:spcPts val="0"/>
              </a:spcBef>
              <a:spcAft>
                <a:spcPts val="0"/>
              </a:spcAft>
              <a:buNone/>
            </a:pPr>
            <a:endParaRPr sz="1200">
              <a:latin typeface="Consolas"/>
              <a:ea typeface="Consolas"/>
              <a:cs typeface="Consolas"/>
              <a:sym typeface="Consolas"/>
            </a:endParaRPr>
          </a:p>
          <a:p>
            <a:pPr marL="0" lvl="0" indent="0">
              <a:spcBef>
                <a:spcPts val="0"/>
              </a:spcBef>
              <a:spcAft>
                <a:spcPts val="0"/>
              </a:spcAft>
              <a:buNone/>
            </a:pPr>
            <a:r>
              <a:rPr lang="en" sz="1200">
                <a:solidFill>
                  <a:srgbClr val="0000FF"/>
                </a:solidFill>
                <a:latin typeface="Consolas"/>
                <a:ea typeface="Consolas"/>
                <a:cs typeface="Consolas"/>
                <a:sym typeface="Consolas"/>
              </a:rPr>
              <a:t>&gt; rmse.dadd</a:t>
            </a:r>
            <a:endParaRPr sz="1200">
              <a:solidFill>
                <a:srgbClr val="0000FF"/>
              </a:solidFill>
              <a:latin typeface="Consolas"/>
              <a:ea typeface="Consolas"/>
              <a:cs typeface="Consolas"/>
              <a:sym typeface="Consolas"/>
            </a:endParaRPr>
          </a:p>
          <a:p>
            <a:pPr marL="0" lvl="0" indent="0">
              <a:spcBef>
                <a:spcPts val="0"/>
              </a:spcBef>
              <a:spcAft>
                <a:spcPts val="0"/>
              </a:spcAft>
              <a:buNone/>
            </a:pPr>
            <a:r>
              <a:rPr lang="en" sz="1200">
                <a:latin typeface="Consolas"/>
                <a:ea typeface="Consolas"/>
                <a:cs typeface="Consolas"/>
                <a:sym typeface="Consolas"/>
              </a:rPr>
              <a:t>[1] 0.1646889</a:t>
            </a:r>
            <a:endParaRPr sz="1200">
              <a:latin typeface="Consolas"/>
              <a:ea typeface="Consolas"/>
              <a:cs typeface="Consolas"/>
              <a:sym typeface="Consolas"/>
            </a:endParaRPr>
          </a:p>
          <a:p>
            <a:pPr marL="0" lvl="0" indent="0">
              <a:spcBef>
                <a:spcPts val="0"/>
              </a:spcBef>
              <a:spcAft>
                <a:spcPts val="0"/>
              </a:spcAft>
              <a:buNone/>
            </a:pPr>
            <a:r>
              <a:rPr lang="en" sz="1200">
                <a:solidFill>
                  <a:srgbClr val="0000FF"/>
                </a:solidFill>
                <a:latin typeface="Consolas"/>
                <a:ea typeface="Consolas"/>
                <a:cs typeface="Consolas"/>
                <a:sym typeface="Consolas"/>
              </a:rPr>
              <a:t>&gt; rmse.dadd</a:t>
            </a:r>
            <a:endParaRPr sz="1200">
              <a:solidFill>
                <a:srgbClr val="0000FF"/>
              </a:solidFill>
              <a:latin typeface="Consolas"/>
              <a:ea typeface="Consolas"/>
              <a:cs typeface="Consolas"/>
              <a:sym typeface="Consolas"/>
            </a:endParaRPr>
          </a:p>
          <a:p>
            <a:pPr marL="0" lvl="0" indent="0">
              <a:spcBef>
                <a:spcPts val="0"/>
              </a:spcBef>
              <a:spcAft>
                <a:spcPts val="0"/>
              </a:spcAft>
              <a:buNone/>
            </a:pPr>
            <a:r>
              <a:rPr lang="en" sz="1200">
                <a:latin typeface="Consolas"/>
                <a:ea typeface="Consolas"/>
                <a:cs typeface="Consolas"/>
                <a:sym typeface="Consolas"/>
              </a:rPr>
              <a:t>[1] 1.149457</a:t>
            </a:r>
            <a:endParaRPr sz="1200">
              <a:latin typeface="Consolas"/>
              <a:ea typeface="Consolas"/>
              <a:cs typeface="Consolas"/>
              <a:sym typeface="Consolas"/>
            </a:endParaRPr>
          </a:p>
          <a:p>
            <a:pPr marL="0" lvl="0" indent="0">
              <a:spcBef>
                <a:spcPts val="0"/>
              </a:spcBef>
              <a:spcAft>
                <a:spcPts val="0"/>
              </a:spcAft>
              <a:buNone/>
            </a:pPr>
            <a:endParaRPr/>
          </a:p>
          <a:p>
            <a:pPr marL="0" lvl="0" indent="0">
              <a:spcBef>
                <a:spcPts val="0"/>
              </a:spcBef>
              <a:spcAft>
                <a:spcPts val="0"/>
              </a:spcAft>
              <a:buNone/>
            </a:pPr>
            <a:r>
              <a:rPr lang="en" b="1" u="sng"/>
              <a:t>Multiplicative decompose () Model:</a:t>
            </a:r>
            <a:endParaRPr b="1" u="sng"/>
          </a:p>
          <a:p>
            <a:pPr marL="0" lvl="0" indent="0">
              <a:spcBef>
                <a:spcPts val="0"/>
              </a:spcBef>
              <a:spcAft>
                <a:spcPts val="0"/>
              </a:spcAft>
              <a:buNone/>
            </a:pPr>
            <a:endParaRPr b="1" u="sng"/>
          </a:p>
          <a:p>
            <a:pPr marL="0" lvl="0" indent="0">
              <a:spcBef>
                <a:spcPts val="0"/>
              </a:spcBef>
              <a:spcAft>
                <a:spcPts val="0"/>
              </a:spcAft>
              <a:buNone/>
            </a:pPr>
            <a:r>
              <a:rPr lang="en" sz="1200">
                <a:solidFill>
                  <a:srgbClr val="0000FF"/>
                </a:solidFill>
                <a:latin typeface="Consolas"/>
                <a:ea typeface="Consolas"/>
                <a:cs typeface="Consolas"/>
                <a:sym typeface="Consolas"/>
              </a:rPr>
              <a:t>&gt; rmsedm</a:t>
            </a:r>
            <a:endParaRPr sz="1200">
              <a:solidFill>
                <a:srgbClr val="0000FF"/>
              </a:solidFill>
              <a:latin typeface="Consolas"/>
              <a:ea typeface="Consolas"/>
              <a:cs typeface="Consolas"/>
              <a:sym typeface="Consolas"/>
            </a:endParaRPr>
          </a:p>
          <a:p>
            <a:pPr marL="0" lvl="0" indent="0">
              <a:spcBef>
                <a:spcPts val="0"/>
              </a:spcBef>
              <a:spcAft>
                <a:spcPts val="0"/>
              </a:spcAft>
              <a:buNone/>
            </a:pPr>
            <a:r>
              <a:rPr lang="en" sz="1200">
                <a:latin typeface="Consolas"/>
                <a:ea typeface="Consolas"/>
                <a:cs typeface="Consolas"/>
                <a:sym typeface="Consolas"/>
              </a:rPr>
              <a:t>[1] 0.1542288</a:t>
            </a:r>
            <a:endParaRPr sz="1200">
              <a:latin typeface="Consolas"/>
              <a:ea typeface="Consolas"/>
              <a:cs typeface="Consolas"/>
              <a:sym typeface="Consolas"/>
            </a:endParaRPr>
          </a:p>
          <a:p>
            <a:pPr marL="0" lvl="0" indent="0">
              <a:spcBef>
                <a:spcPts val="0"/>
              </a:spcBef>
              <a:spcAft>
                <a:spcPts val="0"/>
              </a:spcAft>
              <a:buNone/>
            </a:pPr>
            <a:r>
              <a:rPr lang="en" sz="1200">
                <a:solidFill>
                  <a:srgbClr val="0000FF"/>
                </a:solidFill>
                <a:latin typeface="Consolas"/>
                <a:ea typeface="Consolas"/>
                <a:cs typeface="Consolas"/>
                <a:sym typeface="Consolas"/>
              </a:rPr>
              <a:t>&gt; rmse.dmult</a:t>
            </a:r>
            <a:endParaRPr sz="1200">
              <a:solidFill>
                <a:srgbClr val="0000FF"/>
              </a:solidFill>
              <a:latin typeface="Consolas"/>
              <a:ea typeface="Consolas"/>
              <a:cs typeface="Consolas"/>
              <a:sym typeface="Consolas"/>
            </a:endParaRPr>
          </a:p>
          <a:p>
            <a:pPr marL="0" lvl="0" indent="0">
              <a:spcBef>
                <a:spcPts val="0"/>
              </a:spcBef>
              <a:spcAft>
                <a:spcPts val="0"/>
              </a:spcAft>
              <a:buNone/>
            </a:pPr>
            <a:r>
              <a:rPr lang="en" sz="1200">
                <a:latin typeface="Consolas"/>
                <a:ea typeface="Consolas"/>
                <a:cs typeface="Consolas"/>
                <a:sym typeface="Consolas"/>
              </a:rPr>
              <a:t>[1] 1.15645</a:t>
            </a:r>
            <a:endParaRPr sz="1200">
              <a:latin typeface="Consolas"/>
              <a:ea typeface="Consolas"/>
              <a:cs typeface="Consolas"/>
              <a:sym typeface="Consolas"/>
            </a:endParaRPr>
          </a:p>
          <a:p>
            <a:pPr marL="0" lvl="0" indent="0">
              <a:spcBef>
                <a:spcPts val="0"/>
              </a:spcBef>
              <a:spcAft>
                <a:spcPts val="0"/>
              </a:spcAft>
              <a:buNone/>
            </a:pPr>
            <a:endParaRPr b="1" u="sng"/>
          </a:p>
        </p:txBody>
      </p:sp>
      <p:sp>
        <p:nvSpPr>
          <p:cNvPr id="142" name="Shape 142"/>
          <p:cNvSpPr txBox="1"/>
          <p:nvPr/>
        </p:nvSpPr>
        <p:spPr>
          <a:xfrm>
            <a:off x="4387350" y="1230925"/>
            <a:ext cx="3341100" cy="35901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b="1" u="sng"/>
              <a:t>Additive STL () Model:</a:t>
            </a:r>
            <a:endParaRPr sz="1200">
              <a:solidFill>
                <a:srgbClr val="0000FF"/>
              </a:solidFill>
              <a:latin typeface="Consolas"/>
              <a:ea typeface="Consolas"/>
              <a:cs typeface="Consolas"/>
              <a:sym typeface="Consolas"/>
            </a:endParaRPr>
          </a:p>
          <a:p>
            <a:pPr marL="0" lvl="0" indent="0" rtl="0">
              <a:spcBef>
                <a:spcPts val="0"/>
              </a:spcBef>
              <a:spcAft>
                <a:spcPts val="0"/>
              </a:spcAft>
              <a:buNone/>
            </a:pPr>
            <a:endParaRPr sz="1200">
              <a:solidFill>
                <a:srgbClr val="0000FF"/>
              </a:solidFill>
              <a:latin typeface="Consolas"/>
              <a:ea typeface="Consolas"/>
              <a:cs typeface="Consolas"/>
              <a:sym typeface="Consolas"/>
            </a:endParaRPr>
          </a:p>
          <a:p>
            <a:pPr marL="0" lvl="0" indent="0">
              <a:spcBef>
                <a:spcPts val="0"/>
              </a:spcBef>
              <a:spcAft>
                <a:spcPts val="0"/>
              </a:spcAft>
              <a:buNone/>
            </a:pPr>
            <a:r>
              <a:rPr lang="en" sz="1200">
                <a:solidFill>
                  <a:srgbClr val="0000FF"/>
                </a:solidFill>
                <a:latin typeface="Consolas"/>
                <a:ea typeface="Consolas"/>
                <a:cs typeface="Consolas"/>
                <a:sym typeface="Consolas"/>
              </a:rPr>
              <a:t>&gt; stladd.rmse</a:t>
            </a:r>
            <a:endParaRPr sz="1200">
              <a:solidFill>
                <a:srgbClr val="0000FF"/>
              </a:solidFill>
              <a:latin typeface="Consolas"/>
              <a:ea typeface="Consolas"/>
              <a:cs typeface="Consolas"/>
              <a:sym typeface="Consolas"/>
            </a:endParaRPr>
          </a:p>
          <a:p>
            <a:pPr marL="0" lvl="0" indent="0" rtl="0">
              <a:spcBef>
                <a:spcPts val="0"/>
              </a:spcBef>
              <a:spcAft>
                <a:spcPts val="0"/>
              </a:spcAft>
              <a:buNone/>
            </a:pPr>
            <a:r>
              <a:rPr lang="en" sz="1200">
                <a:latin typeface="Consolas"/>
                <a:ea typeface="Consolas"/>
                <a:cs typeface="Consolas"/>
                <a:sym typeface="Consolas"/>
              </a:rPr>
              <a:t>[1] 0.1527672</a:t>
            </a:r>
            <a:endParaRPr sz="1200">
              <a:solidFill>
                <a:srgbClr val="0000FF"/>
              </a:solidFill>
              <a:latin typeface="Consolas"/>
              <a:ea typeface="Consolas"/>
              <a:cs typeface="Consolas"/>
              <a:sym typeface="Consolas"/>
            </a:endParaRPr>
          </a:p>
          <a:p>
            <a:pPr marL="0" lvl="0" indent="0">
              <a:spcBef>
                <a:spcPts val="0"/>
              </a:spcBef>
              <a:spcAft>
                <a:spcPts val="0"/>
              </a:spcAft>
              <a:buNone/>
            </a:pPr>
            <a:r>
              <a:rPr lang="en" sz="1200">
                <a:solidFill>
                  <a:srgbClr val="0000FF"/>
                </a:solidFill>
                <a:latin typeface="Consolas"/>
                <a:ea typeface="Consolas"/>
                <a:cs typeface="Consolas"/>
                <a:sym typeface="Consolas"/>
              </a:rPr>
              <a:t>&gt; rmse.sadd</a:t>
            </a:r>
            <a:endParaRPr sz="1200">
              <a:solidFill>
                <a:srgbClr val="0000FF"/>
              </a:solidFill>
              <a:latin typeface="Consolas"/>
              <a:ea typeface="Consolas"/>
              <a:cs typeface="Consolas"/>
              <a:sym typeface="Consolas"/>
            </a:endParaRPr>
          </a:p>
          <a:p>
            <a:pPr marL="0" lvl="0" indent="0" rtl="0">
              <a:spcBef>
                <a:spcPts val="0"/>
              </a:spcBef>
              <a:spcAft>
                <a:spcPts val="0"/>
              </a:spcAft>
              <a:buNone/>
            </a:pPr>
            <a:r>
              <a:rPr lang="en" sz="1200">
                <a:latin typeface="Consolas"/>
                <a:ea typeface="Consolas"/>
                <a:cs typeface="Consolas"/>
                <a:sym typeface="Consolas"/>
              </a:rPr>
              <a:t>[1] 1.033828</a:t>
            </a:r>
            <a:endParaRPr sz="1200">
              <a:solidFill>
                <a:srgbClr val="0000FF"/>
              </a:solidFill>
              <a:latin typeface="Consolas"/>
              <a:ea typeface="Consolas"/>
              <a:cs typeface="Consolas"/>
              <a:sym typeface="Consolas"/>
            </a:endParaRPr>
          </a:p>
          <a:p>
            <a:pPr marL="0" lvl="0" indent="0" rtl="0">
              <a:spcBef>
                <a:spcPts val="0"/>
              </a:spcBef>
              <a:spcAft>
                <a:spcPts val="0"/>
              </a:spcAft>
              <a:buNone/>
            </a:pPr>
            <a:endParaRPr/>
          </a:p>
          <a:p>
            <a:pPr marL="0" lvl="0" indent="0" rtl="0">
              <a:spcBef>
                <a:spcPts val="0"/>
              </a:spcBef>
              <a:spcAft>
                <a:spcPts val="0"/>
              </a:spcAft>
              <a:buNone/>
            </a:pPr>
            <a:r>
              <a:rPr lang="en" b="1" u="sng"/>
              <a:t>Multiplicative STL () Model:</a:t>
            </a:r>
            <a:endParaRPr b="1" u="sng"/>
          </a:p>
          <a:p>
            <a:pPr marL="0" lvl="0" indent="0" rtl="0">
              <a:spcBef>
                <a:spcPts val="0"/>
              </a:spcBef>
              <a:spcAft>
                <a:spcPts val="0"/>
              </a:spcAft>
              <a:buNone/>
            </a:pPr>
            <a:endParaRPr b="1" u="sng"/>
          </a:p>
          <a:p>
            <a:pPr marL="0" lvl="0" indent="0">
              <a:spcBef>
                <a:spcPts val="0"/>
              </a:spcBef>
              <a:spcAft>
                <a:spcPts val="0"/>
              </a:spcAft>
              <a:buNone/>
            </a:pPr>
            <a:r>
              <a:rPr lang="en" sz="1200">
                <a:solidFill>
                  <a:srgbClr val="0000FF"/>
                </a:solidFill>
                <a:latin typeface="Consolas"/>
                <a:ea typeface="Consolas"/>
                <a:cs typeface="Consolas"/>
                <a:sym typeface="Consolas"/>
              </a:rPr>
              <a:t>&gt; stlmult.rmse</a:t>
            </a:r>
            <a:endParaRPr sz="1200">
              <a:solidFill>
                <a:srgbClr val="0000FF"/>
              </a:solidFill>
              <a:latin typeface="Consolas"/>
              <a:ea typeface="Consolas"/>
              <a:cs typeface="Consolas"/>
              <a:sym typeface="Consolas"/>
            </a:endParaRPr>
          </a:p>
          <a:p>
            <a:pPr marL="0" lvl="0" indent="0" rtl="0">
              <a:spcBef>
                <a:spcPts val="0"/>
              </a:spcBef>
              <a:spcAft>
                <a:spcPts val="0"/>
              </a:spcAft>
              <a:buNone/>
            </a:pPr>
            <a:r>
              <a:rPr lang="en" sz="1200">
                <a:latin typeface="Consolas"/>
                <a:ea typeface="Consolas"/>
                <a:cs typeface="Consolas"/>
                <a:sym typeface="Consolas"/>
              </a:rPr>
              <a:t>[1] 0.1465828</a:t>
            </a:r>
            <a:endParaRPr sz="1200">
              <a:solidFill>
                <a:srgbClr val="0000FF"/>
              </a:solidFill>
              <a:latin typeface="Consolas"/>
              <a:ea typeface="Consolas"/>
              <a:cs typeface="Consolas"/>
              <a:sym typeface="Consolas"/>
            </a:endParaRPr>
          </a:p>
          <a:p>
            <a:pPr marL="0" lvl="0" indent="0">
              <a:spcBef>
                <a:spcPts val="0"/>
              </a:spcBef>
              <a:spcAft>
                <a:spcPts val="0"/>
              </a:spcAft>
              <a:buNone/>
            </a:pPr>
            <a:r>
              <a:rPr lang="en" sz="1200">
                <a:solidFill>
                  <a:srgbClr val="0000FF"/>
                </a:solidFill>
                <a:latin typeface="Consolas"/>
                <a:ea typeface="Consolas"/>
                <a:cs typeface="Consolas"/>
                <a:sym typeface="Consolas"/>
              </a:rPr>
              <a:t>&gt; rmse.stl</a:t>
            </a:r>
            <a:endParaRPr sz="1200">
              <a:solidFill>
                <a:srgbClr val="0000FF"/>
              </a:solidFill>
              <a:latin typeface="Consolas"/>
              <a:ea typeface="Consolas"/>
              <a:cs typeface="Consolas"/>
              <a:sym typeface="Consolas"/>
            </a:endParaRPr>
          </a:p>
          <a:p>
            <a:pPr marL="0" lvl="0" indent="0">
              <a:spcBef>
                <a:spcPts val="0"/>
              </a:spcBef>
              <a:spcAft>
                <a:spcPts val="0"/>
              </a:spcAft>
              <a:buNone/>
            </a:pPr>
            <a:r>
              <a:rPr lang="en" sz="1200">
                <a:latin typeface="Consolas"/>
                <a:ea typeface="Consolas"/>
                <a:cs typeface="Consolas"/>
                <a:sym typeface="Consolas"/>
              </a:rPr>
              <a:t>[1] 1.359754</a:t>
            </a:r>
            <a:endParaRPr sz="1200">
              <a:latin typeface="Consolas"/>
              <a:ea typeface="Consolas"/>
              <a:cs typeface="Consolas"/>
              <a:sym typeface="Consolas"/>
            </a:endParaRPr>
          </a:p>
          <a:p>
            <a:pPr marL="0" lvl="0" indent="0" rtl="0">
              <a:spcBef>
                <a:spcPts val="0"/>
              </a:spcBef>
              <a:spcAft>
                <a:spcPts val="0"/>
              </a:spcAft>
              <a:buNone/>
            </a:pPr>
            <a:endParaRPr sz="1200">
              <a:solidFill>
                <a:srgbClr val="0000FF"/>
              </a:solidFill>
              <a:latin typeface="Consolas"/>
              <a:ea typeface="Consolas"/>
              <a:cs typeface="Consolas"/>
              <a:sym typeface="Consolas"/>
            </a:endParaRPr>
          </a:p>
          <a:p>
            <a:pPr marL="0" lvl="0" indent="0" rtl="0">
              <a:spcBef>
                <a:spcPts val="0"/>
              </a:spcBef>
              <a:spcAft>
                <a:spcPts val="0"/>
              </a:spcAft>
              <a:buNone/>
            </a:pPr>
            <a:endParaRPr b="1" u="sng"/>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Shape 147"/>
          <p:cNvSpPr txBox="1">
            <a:spLocks noGrp="1"/>
          </p:cNvSpPr>
          <p:nvPr>
            <p:ph type="ctrTitle"/>
          </p:nvPr>
        </p:nvSpPr>
        <p:spPr>
          <a:xfrm>
            <a:off x="1004150" y="1751764"/>
            <a:ext cx="7136700" cy="10224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a:t>Holt-Winters (Multiplicative)</a:t>
            </a:r>
            <a:endParaRPr/>
          </a:p>
        </p:txBody>
      </p:sp>
      <p:sp>
        <p:nvSpPr>
          <p:cNvPr id="148" name="Shape 148"/>
          <p:cNvSpPr txBox="1">
            <a:spLocks noGrp="1"/>
          </p:cNvSpPr>
          <p:nvPr>
            <p:ph type="subTitle" idx="1"/>
          </p:nvPr>
        </p:nvSpPr>
        <p:spPr>
          <a:xfrm>
            <a:off x="2137225" y="2850039"/>
            <a:ext cx="4870500" cy="7926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Shape 153"/>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H-W Model</a:t>
            </a:r>
            <a:endParaRPr/>
          </a:p>
        </p:txBody>
      </p:sp>
      <p:sp>
        <p:nvSpPr>
          <p:cNvPr id="154" name="Shape 154"/>
          <p:cNvSpPr txBox="1">
            <a:spLocks noGrp="1"/>
          </p:cNvSpPr>
          <p:nvPr>
            <p:ph type="body" idx="1"/>
          </p:nvPr>
        </p:nvSpPr>
        <p:spPr>
          <a:xfrm>
            <a:off x="311700" y="1266175"/>
            <a:ext cx="3999900" cy="3302700"/>
          </a:xfrm>
          <a:prstGeom prst="rect">
            <a:avLst/>
          </a:prstGeom>
        </p:spPr>
        <p:txBody>
          <a:bodyPr spcFirstLastPara="1" wrap="square" lIns="91425" tIns="91425" rIns="91425" bIns="91425" anchor="t" anchorCtr="0">
            <a:noAutofit/>
          </a:bodyPr>
          <a:lstStyle/>
          <a:p>
            <a:pPr marL="0" lvl="0" indent="0">
              <a:spcBef>
                <a:spcPts val="0"/>
              </a:spcBef>
              <a:spcAft>
                <a:spcPts val="1600"/>
              </a:spcAft>
              <a:buNone/>
            </a:pPr>
            <a:endParaRPr/>
          </a:p>
        </p:txBody>
      </p:sp>
      <p:sp>
        <p:nvSpPr>
          <p:cNvPr id="155" name="Shape 155"/>
          <p:cNvSpPr txBox="1">
            <a:spLocks noGrp="1"/>
          </p:cNvSpPr>
          <p:nvPr>
            <p:ph type="body" idx="2"/>
          </p:nvPr>
        </p:nvSpPr>
        <p:spPr>
          <a:xfrm>
            <a:off x="4832400" y="1266175"/>
            <a:ext cx="3999900" cy="3302700"/>
          </a:xfrm>
          <a:prstGeom prst="rect">
            <a:avLst/>
          </a:prstGeom>
        </p:spPr>
        <p:txBody>
          <a:bodyPr spcFirstLastPara="1" wrap="square" lIns="91425" tIns="91425" rIns="91425" bIns="91425" anchor="t" anchorCtr="0">
            <a:noAutofit/>
          </a:bodyPr>
          <a:lstStyle/>
          <a:p>
            <a:pPr marL="0" lvl="0" indent="0">
              <a:lnSpc>
                <a:spcPct val="100000"/>
              </a:lnSpc>
              <a:spcBef>
                <a:spcPts val="0"/>
              </a:spcBef>
              <a:spcAft>
                <a:spcPts val="0"/>
              </a:spcAft>
              <a:buNone/>
            </a:pPr>
            <a:r>
              <a:rPr lang="en">
                <a:solidFill>
                  <a:srgbClr val="0000FF"/>
                </a:solidFill>
                <a:latin typeface="Consolas"/>
                <a:ea typeface="Consolas"/>
                <a:cs typeface="Consolas"/>
                <a:sym typeface="Consolas"/>
              </a:rPr>
              <a:t>&gt; rmse</a:t>
            </a:r>
            <a:endParaRPr>
              <a:solidFill>
                <a:srgbClr val="0000FF"/>
              </a:solidFill>
              <a:latin typeface="Consolas"/>
              <a:ea typeface="Consolas"/>
              <a:cs typeface="Consolas"/>
              <a:sym typeface="Consolas"/>
            </a:endParaRPr>
          </a:p>
          <a:p>
            <a:pPr marL="0" lvl="0" indent="0">
              <a:lnSpc>
                <a:spcPct val="100000"/>
              </a:lnSpc>
              <a:spcBef>
                <a:spcPts val="0"/>
              </a:spcBef>
              <a:spcAft>
                <a:spcPts val="0"/>
              </a:spcAft>
              <a:buNone/>
            </a:pPr>
            <a:r>
              <a:rPr lang="en">
                <a:solidFill>
                  <a:srgbClr val="000000"/>
                </a:solidFill>
                <a:latin typeface="Consolas"/>
                <a:ea typeface="Consolas"/>
                <a:cs typeface="Consolas"/>
                <a:sym typeface="Consolas"/>
              </a:rPr>
              <a:t>[1] 0.137288</a:t>
            </a:r>
            <a:endParaRPr>
              <a:solidFill>
                <a:srgbClr val="000000"/>
              </a:solidFill>
              <a:latin typeface="Consolas"/>
              <a:ea typeface="Consolas"/>
              <a:cs typeface="Consolas"/>
              <a:sym typeface="Consolas"/>
            </a:endParaRPr>
          </a:p>
          <a:p>
            <a:pPr marL="0" lvl="0" indent="0" rtl="0">
              <a:lnSpc>
                <a:spcPct val="114000"/>
              </a:lnSpc>
              <a:spcBef>
                <a:spcPts val="0"/>
              </a:spcBef>
              <a:spcAft>
                <a:spcPts val="0"/>
              </a:spcAft>
              <a:buNone/>
            </a:pPr>
            <a:endParaRPr/>
          </a:p>
          <a:p>
            <a:pPr marL="0" lvl="0" indent="0" rtl="0">
              <a:lnSpc>
                <a:spcPct val="114000"/>
              </a:lnSpc>
              <a:spcBef>
                <a:spcPts val="0"/>
              </a:spcBef>
              <a:spcAft>
                <a:spcPts val="0"/>
              </a:spcAft>
              <a:buNone/>
            </a:pPr>
            <a:r>
              <a:rPr lang="en">
                <a:solidFill>
                  <a:srgbClr val="0000FF"/>
                </a:solidFill>
                <a:latin typeface="Consolas"/>
                <a:ea typeface="Consolas"/>
                <a:cs typeface="Consolas"/>
                <a:sym typeface="Consolas"/>
              </a:rPr>
              <a:t>&gt; rmse.hw</a:t>
            </a:r>
            <a:endParaRPr>
              <a:solidFill>
                <a:srgbClr val="0000FF"/>
              </a:solidFill>
              <a:latin typeface="Consolas"/>
              <a:ea typeface="Consolas"/>
              <a:cs typeface="Consolas"/>
              <a:sym typeface="Consolas"/>
            </a:endParaRPr>
          </a:p>
          <a:p>
            <a:pPr marL="0" lvl="0" indent="0" rtl="0">
              <a:lnSpc>
                <a:spcPct val="114000"/>
              </a:lnSpc>
              <a:spcBef>
                <a:spcPts val="0"/>
              </a:spcBef>
              <a:spcAft>
                <a:spcPts val="0"/>
              </a:spcAft>
              <a:buNone/>
            </a:pPr>
            <a:r>
              <a:rPr lang="en">
                <a:solidFill>
                  <a:srgbClr val="000000"/>
                </a:solidFill>
                <a:latin typeface="Consolas"/>
                <a:ea typeface="Consolas"/>
                <a:cs typeface="Consolas"/>
                <a:sym typeface="Consolas"/>
              </a:rPr>
              <a:t>[1] 0.1461951 (lowest of all models)</a:t>
            </a:r>
            <a:endParaRPr>
              <a:solidFill>
                <a:srgbClr val="000000"/>
              </a:solidFill>
              <a:latin typeface="Consolas"/>
              <a:ea typeface="Consolas"/>
              <a:cs typeface="Consolas"/>
              <a:sym typeface="Consolas"/>
            </a:endParaRPr>
          </a:p>
          <a:p>
            <a:pPr marL="0" lvl="0" indent="0">
              <a:lnSpc>
                <a:spcPct val="114000"/>
              </a:lnSpc>
              <a:spcBef>
                <a:spcPts val="0"/>
              </a:spcBef>
              <a:spcAft>
                <a:spcPts val="0"/>
              </a:spcAft>
              <a:buNone/>
            </a:pPr>
            <a:endParaRPr/>
          </a:p>
        </p:txBody>
      </p:sp>
      <p:pic>
        <p:nvPicPr>
          <p:cNvPr id="156" name="Shape 156"/>
          <p:cNvPicPr preferRelativeResize="0"/>
          <p:nvPr/>
        </p:nvPicPr>
        <p:blipFill>
          <a:blip r:embed="rId3">
            <a:alphaModFix/>
          </a:blip>
          <a:stretch>
            <a:fillRect/>
          </a:stretch>
        </p:blipFill>
        <p:spPr>
          <a:xfrm>
            <a:off x="311700" y="1266175"/>
            <a:ext cx="4069799" cy="354992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Shape 161"/>
          <p:cNvSpPr txBox="1">
            <a:spLocks noGrp="1"/>
          </p:cNvSpPr>
          <p:nvPr>
            <p:ph type="ctrTitle"/>
          </p:nvPr>
        </p:nvSpPr>
        <p:spPr>
          <a:xfrm>
            <a:off x="1004150" y="1751764"/>
            <a:ext cx="7136700" cy="10224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a:t>Regression Models</a:t>
            </a:r>
            <a:endParaRPr/>
          </a:p>
        </p:txBody>
      </p:sp>
      <p:sp>
        <p:nvSpPr>
          <p:cNvPr id="162" name="Shape 162"/>
          <p:cNvSpPr txBox="1">
            <a:spLocks noGrp="1"/>
          </p:cNvSpPr>
          <p:nvPr>
            <p:ph type="subTitle" idx="1"/>
          </p:nvPr>
        </p:nvSpPr>
        <p:spPr>
          <a:xfrm>
            <a:off x="2137225" y="2850039"/>
            <a:ext cx="4870500" cy="7926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Shape 167"/>
          <p:cNvSpPr txBox="1">
            <a:spLocks noGrp="1"/>
          </p:cNvSpPr>
          <p:nvPr>
            <p:ph type="title"/>
          </p:nvPr>
        </p:nvSpPr>
        <p:spPr>
          <a:xfrm>
            <a:off x="311700" y="426925"/>
            <a:ext cx="8520600" cy="707400"/>
          </a:xfrm>
          <a:prstGeom prst="rect">
            <a:avLst/>
          </a:prstGeom>
          <a:noFill/>
          <a:ln>
            <a:noFill/>
          </a:ln>
        </p:spPr>
        <p:txBody>
          <a:bodyPr spcFirstLastPara="1" wrap="square" lIns="91425" tIns="91425" rIns="91425" bIns="91425" anchor="t" anchorCtr="0">
            <a:noAutofit/>
          </a:bodyPr>
          <a:lstStyle/>
          <a:p>
            <a:r>
              <a:rPr lang="en" dirty="0"/>
              <a:t>Process</a:t>
            </a:r>
            <a:endParaRPr dirty="0"/>
          </a:p>
        </p:txBody>
      </p:sp>
      <p:sp>
        <p:nvSpPr>
          <p:cNvPr id="168" name="Shape 168"/>
          <p:cNvSpPr txBox="1">
            <a:spLocks noGrp="1"/>
          </p:cNvSpPr>
          <p:nvPr>
            <p:ph type="body" idx="1"/>
          </p:nvPr>
        </p:nvSpPr>
        <p:spPr>
          <a:xfrm>
            <a:off x="311700" y="1134325"/>
            <a:ext cx="8275800" cy="3846600"/>
          </a:xfrm>
          <a:prstGeom prst="rect">
            <a:avLst/>
          </a:prstGeom>
        </p:spPr>
        <p:txBody>
          <a:bodyPr spcFirstLastPara="1" wrap="square" lIns="91425" tIns="91425" rIns="91425" bIns="91425" anchor="t" anchorCtr="0">
            <a:noAutofit/>
          </a:bodyPr>
          <a:lstStyle/>
          <a:p>
            <a:pPr marL="457200" lvl="0" indent="-381000" rtl="0">
              <a:lnSpc>
                <a:spcPct val="150000"/>
              </a:lnSpc>
              <a:spcBef>
                <a:spcPts val="0"/>
              </a:spcBef>
              <a:spcAft>
                <a:spcPts val="0"/>
              </a:spcAft>
              <a:buSzPts val="2400"/>
              <a:buAutoNum type="arabicPeriod"/>
            </a:pPr>
            <a:r>
              <a:rPr lang="en" sz="2400"/>
              <a:t>Fit the model : First order-&gt; Quadratic-&gt; Cubic -&gt;</a:t>
            </a:r>
            <a:endParaRPr sz="2400"/>
          </a:p>
          <a:p>
            <a:pPr marL="0" lvl="0" indent="0" rtl="0">
              <a:lnSpc>
                <a:spcPct val="150000"/>
              </a:lnSpc>
              <a:spcBef>
                <a:spcPts val="1600"/>
              </a:spcBef>
              <a:spcAft>
                <a:spcPts val="0"/>
              </a:spcAft>
              <a:buNone/>
            </a:pPr>
            <a:r>
              <a:rPr lang="en" sz="2400"/>
              <a:t>      Log Y+Cubic -&gt; Add Inflation</a:t>
            </a:r>
            <a:endParaRPr sz="2400"/>
          </a:p>
          <a:p>
            <a:pPr marL="457200" lvl="0" indent="-381000" rtl="0">
              <a:lnSpc>
                <a:spcPct val="150000"/>
              </a:lnSpc>
              <a:spcBef>
                <a:spcPts val="1600"/>
              </a:spcBef>
              <a:spcAft>
                <a:spcPts val="0"/>
              </a:spcAft>
              <a:buSzPts val="2400"/>
              <a:buAutoNum type="arabicPeriod"/>
            </a:pPr>
            <a:r>
              <a:rPr lang="en" sz="2400"/>
              <a:t>Examine the assumption plots </a:t>
            </a:r>
            <a:endParaRPr sz="2400"/>
          </a:p>
          <a:p>
            <a:pPr marL="457200" lvl="0" indent="-381000" rtl="0">
              <a:lnSpc>
                <a:spcPct val="150000"/>
              </a:lnSpc>
              <a:spcBef>
                <a:spcPts val="0"/>
              </a:spcBef>
              <a:spcAft>
                <a:spcPts val="0"/>
              </a:spcAft>
              <a:buSzPts val="2400"/>
              <a:buAutoNum type="arabicPeriod"/>
            </a:pPr>
            <a:r>
              <a:rPr lang="en" sz="2400"/>
              <a:t>Plot fitted values against the actual data </a:t>
            </a:r>
            <a:endParaRPr sz="2400"/>
          </a:p>
          <a:p>
            <a:pPr marL="457200" lvl="0" indent="-381000" rtl="0">
              <a:lnSpc>
                <a:spcPct val="150000"/>
              </a:lnSpc>
              <a:spcBef>
                <a:spcPts val="0"/>
              </a:spcBef>
              <a:spcAft>
                <a:spcPts val="0"/>
              </a:spcAft>
              <a:buSzPts val="2400"/>
              <a:buAutoNum type="arabicPeriod"/>
            </a:pPr>
            <a:r>
              <a:rPr lang="en" sz="2400"/>
              <a:t>Residuals plot</a:t>
            </a:r>
            <a:endParaRPr sz="2400"/>
          </a:p>
          <a:p>
            <a:pPr marL="457200" lvl="0" indent="-381000">
              <a:lnSpc>
                <a:spcPct val="150000"/>
              </a:lnSpc>
              <a:spcBef>
                <a:spcPts val="0"/>
              </a:spcBef>
              <a:spcAft>
                <a:spcPts val="0"/>
              </a:spcAft>
              <a:buSzPts val="2400"/>
              <a:buAutoNum type="arabicPeriod"/>
            </a:pPr>
            <a:r>
              <a:rPr lang="en" sz="2400"/>
              <a:t>Test RMSE</a:t>
            </a:r>
            <a:endParaRPr sz="240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pic>
        <p:nvPicPr>
          <p:cNvPr id="173" name="Shape 173"/>
          <p:cNvPicPr preferRelativeResize="0"/>
          <p:nvPr/>
        </p:nvPicPr>
        <p:blipFill>
          <a:blip r:embed="rId3">
            <a:alphaModFix/>
          </a:blip>
          <a:stretch>
            <a:fillRect/>
          </a:stretch>
        </p:blipFill>
        <p:spPr>
          <a:xfrm>
            <a:off x="313550" y="1379049"/>
            <a:ext cx="4402651" cy="3526326"/>
          </a:xfrm>
          <a:prstGeom prst="rect">
            <a:avLst/>
          </a:prstGeom>
          <a:noFill/>
          <a:ln>
            <a:noFill/>
          </a:ln>
        </p:spPr>
      </p:pic>
      <p:pic>
        <p:nvPicPr>
          <p:cNvPr id="174" name="Shape 174"/>
          <p:cNvPicPr preferRelativeResize="0"/>
          <p:nvPr/>
        </p:nvPicPr>
        <p:blipFill>
          <a:blip r:embed="rId4">
            <a:alphaModFix/>
          </a:blip>
          <a:stretch>
            <a:fillRect/>
          </a:stretch>
        </p:blipFill>
        <p:spPr>
          <a:xfrm>
            <a:off x="4920575" y="1428750"/>
            <a:ext cx="3937675" cy="3610525"/>
          </a:xfrm>
          <a:prstGeom prst="rect">
            <a:avLst/>
          </a:prstGeom>
          <a:noFill/>
          <a:ln>
            <a:noFill/>
          </a:ln>
        </p:spPr>
      </p:pic>
      <p:sp>
        <p:nvSpPr>
          <p:cNvPr id="175" name="Shape 175"/>
          <p:cNvSpPr txBox="1"/>
          <p:nvPr/>
        </p:nvSpPr>
        <p:spPr>
          <a:xfrm>
            <a:off x="1640675" y="1050600"/>
            <a:ext cx="1988700" cy="5514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sz="1800" b="1"/>
              <a:t>First Order</a:t>
            </a:r>
            <a:endParaRPr sz="1800" b="1"/>
          </a:p>
        </p:txBody>
      </p:sp>
      <p:sp>
        <p:nvSpPr>
          <p:cNvPr id="176" name="Shape 176"/>
          <p:cNvSpPr txBox="1"/>
          <p:nvPr/>
        </p:nvSpPr>
        <p:spPr>
          <a:xfrm>
            <a:off x="5714963" y="1073250"/>
            <a:ext cx="1581900" cy="5061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sz="1800" b="1"/>
              <a:t>Quadratic</a:t>
            </a:r>
            <a:endParaRPr sz="1800" b="1"/>
          </a:p>
        </p:txBody>
      </p:sp>
      <p:sp>
        <p:nvSpPr>
          <p:cNvPr id="177" name="Shape 177"/>
          <p:cNvSpPr txBox="1"/>
          <p:nvPr/>
        </p:nvSpPr>
        <p:spPr>
          <a:xfrm>
            <a:off x="506225" y="237225"/>
            <a:ext cx="4257600" cy="705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a:buClr>
                <a:schemeClr val="accent1"/>
              </a:buClr>
              <a:buSzPts val="3600"/>
              <a:buFont typeface="PT Sans Narrow"/>
              <a:buNone/>
              <a:defRPr sz="3600" b="1">
                <a:solidFill>
                  <a:schemeClr val="accent1"/>
                </a:solidFill>
                <a:latin typeface="PT Sans Narrow"/>
                <a:ea typeface="PT Sans Narrow"/>
                <a:cs typeface="PT Sans Narrow"/>
                <a:sym typeface="PT Sans Narrow"/>
              </a:defRPr>
            </a:lvl1pPr>
            <a:lvl2pPr>
              <a:buClr>
                <a:schemeClr val="accent1"/>
              </a:buClr>
              <a:buSzPts val="3600"/>
              <a:buFont typeface="PT Sans Narrow"/>
              <a:buNone/>
              <a:defRPr sz="3600" b="1">
                <a:solidFill>
                  <a:schemeClr val="accent1"/>
                </a:solidFill>
                <a:latin typeface="PT Sans Narrow"/>
                <a:ea typeface="PT Sans Narrow"/>
                <a:cs typeface="PT Sans Narrow"/>
                <a:sym typeface="PT Sans Narrow"/>
              </a:defRPr>
            </a:lvl2pPr>
            <a:lvl3pPr>
              <a:buClr>
                <a:schemeClr val="accent1"/>
              </a:buClr>
              <a:buSzPts val="3600"/>
              <a:buFont typeface="PT Sans Narrow"/>
              <a:buNone/>
              <a:defRPr sz="3600" b="1">
                <a:solidFill>
                  <a:schemeClr val="accent1"/>
                </a:solidFill>
                <a:latin typeface="PT Sans Narrow"/>
                <a:ea typeface="PT Sans Narrow"/>
                <a:cs typeface="PT Sans Narrow"/>
                <a:sym typeface="PT Sans Narrow"/>
              </a:defRPr>
            </a:lvl3pPr>
            <a:lvl4pPr>
              <a:buClr>
                <a:schemeClr val="accent1"/>
              </a:buClr>
              <a:buSzPts val="3600"/>
              <a:buFont typeface="PT Sans Narrow"/>
              <a:buNone/>
              <a:defRPr sz="3600" b="1">
                <a:solidFill>
                  <a:schemeClr val="accent1"/>
                </a:solidFill>
                <a:latin typeface="PT Sans Narrow"/>
                <a:ea typeface="PT Sans Narrow"/>
                <a:cs typeface="PT Sans Narrow"/>
                <a:sym typeface="PT Sans Narrow"/>
              </a:defRPr>
            </a:lvl4pPr>
            <a:lvl5pPr>
              <a:buClr>
                <a:schemeClr val="accent1"/>
              </a:buClr>
              <a:buSzPts val="3600"/>
              <a:buFont typeface="PT Sans Narrow"/>
              <a:buNone/>
              <a:defRPr sz="3600" b="1">
                <a:solidFill>
                  <a:schemeClr val="accent1"/>
                </a:solidFill>
                <a:latin typeface="PT Sans Narrow"/>
                <a:ea typeface="PT Sans Narrow"/>
                <a:cs typeface="PT Sans Narrow"/>
                <a:sym typeface="PT Sans Narrow"/>
              </a:defRPr>
            </a:lvl5pPr>
            <a:lvl6pPr>
              <a:buClr>
                <a:schemeClr val="accent1"/>
              </a:buClr>
              <a:buSzPts val="3600"/>
              <a:buFont typeface="PT Sans Narrow"/>
              <a:buNone/>
              <a:defRPr sz="3600" b="1">
                <a:solidFill>
                  <a:schemeClr val="accent1"/>
                </a:solidFill>
                <a:latin typeface="PT Sans Narrow"/>
                <a:ea typeface="PT Sans Narrow"/>
                <a:cs typeface="PT Sans Narrow"/>
                <a:sym typeface="PT Sans Narrow"/>
              </a:defRPr>
            </a:lvl6pPr>
            <a:lvl7pPr>
              <a:buClr>
                <a:schemeClr val="accent1"/>
              </a:buClr>
              <a:buSzPts val="3600"/>
              <a:buFont typeface="PT Sans Narrow"/>
              <a:buNone/>
              <a:defRPr sz="3600" b="1">
                <a:solidFill>
                  <a:schemeClr val="accent1"/>
                </a:solidFill>
                <a:latin typeface="PT Sans Narrow"/>
                <a:ea typeface="PT Sans Narrow"/>
                <a:cs typeface="PT Sans Narrow"/>
                <a:sym typeface="PT Sans Narrow"/>
              </a:defRPr>
            </a:lvl7pPr>
            <a:lvl8pPr>
              <a:buClr>
                <a:schemeClr val="accent1"/>
              </a:buClr>
              <a:buSzPts val="3600"/>
              <a:buFont typeface="PT Sans Narrow"/>
              <a:buNone/>
              <a:defRPr sz="3600" b="1">
                <a:solidFill>
                  <a:schemeClr val="accent1"/>
                </a:solidFill>
                <a:latin typeface="PT Sans Narrow"/>
                <a:ea typeface="PT Sans Narrow"/>
                <a:cs typeface="PT Sans Narrow"/>
                <a:sym typeface="PT Sans Narrow"/>
              </a:defRPr>
            </a:lvl8pPr>
            <a:lvl9pPr>
              <a:buClr>
                <a:schemeClr val="accent1"/>
              </a:buClr>
              <a:buSzPts val="3600"/>
              <a:buFont typeface="PT Sans Narrow"/>
              <a:buNone/>
              <a:defRPr sz="3600" b="1">
                <a:solidFill>
                  <a:schemeClr val="accent1"/>
                </a:solidFill>
                <a:latin typeface="PT Sans Narrow"/>
                <a:ea typeface="PT Sans Narrow"/>
                <a:cs typeface="PT Sans Narrow"/>
                <a:sym typeface="PT Sans Narrow"/>
              </a:defRPr>
            </a:lvl9pPr>
          </a:lstStyle>
          <a:p>
            <a:endParaRPr dirty="0"/>
          </a:p>
        </p:txBody>
      </p:sp>
      <p:sp>
        <p:nvSpPr>
          <p:cNvPr id="7" name="Shape 167">
            <a:extLst>
              <a:ext uri="{FF2B5EF4-FFF2-40B4-BE49-F238E27FC236}">
                <a16:creationId xmlns:a16="http://schemas.microsoft.com/office/drawing/2014/main" id="{539A8065-589A-DC45-8DFB-FBFA22272628}"/>
              </a:ext>
            </a:extLst>
          </p:cNvPr>
          <p:cNvSpPr txBox="1">
            <a:spLocks noGrp="1"/>
          </p:cNvSpPr>
          <p:nvPr>
            <p:ph type="title"/>
          </p:nvPr>
        </p:nvSpPr>
        <p:spPr>
          <a:xfrm>
            <a:off x="311700" y="426925"/>
            <a:ext cx="8520600" cy="707400"/>
          </a:xfrm>
          <a:prstGeom prst="rect">
            <a:avLst/>
          </a:prstGeom>
          <a:noFill/>
          <a:ln>
            <a:noFill/>
          </a:ln>
        </p:spPr>
        <p:txBody>
          <a:bodyPr spcFirstLastPara="1" wrap="square" lIns="91425" tIns="91425" rIns="91425" bIns="91425" anchor="t" anchorCtr="0">
            <a:noAutofit/>
          </a:bodyPr>
          <a:lstStyle/>
          <a:p>
            <a:r>
              <a:rPr lang="en-US" dirty="0"/>
              <a:t>Assumptions diagnostic tests</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pic>
        <p:nvPicPr>
          <p:cNvPr id="182" name="Shape 182"/>
          <p:cNvPicPr preferRelativeResize="0"/>
          <p:nvPr/>
        </p:nvPicPr>
        <p:blipFill>
          <a:blip r:embed="rId3">
            <a:alphaModFix/>
          </a:blip>
          <a:stretch>
            <a:fillRect/>
          </a:stretch>
        </p:blipFill>
        <p:spPr>
          <a:xfrm>
            <a:off x="4648013" y="1185213"/>
            <a:ext cx="4060025" cy="3768325"/>
          </a:xfrm>
          <a:prstGeom prst="rect">
            <a:avLst/>
          </a:prstGeom>
          <a:noFill/>
          <a:ln>
            <a:noFill/>
          </a:ln>
        </p:spPr>
      </p:pic>
      <p:sp>
        <p:nvSpPr>
          <p:cNvPr id="183" name="Shape 183"/>
          <p:cNvSpPr txBox="1"/>
          <p:nvPr/>
        </p:nvSpPr>
        <p:spPr>
          <a:xfrm>
            <a:off x="5520925" y="876528"/>
            <a:ext cx="2314200" cy="5061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sz="1800" b="1" dirty="0"/>
              <a:t>Log Y+ Cubic</a:t>
            </a:r>
            <a:endParaRPr sz="1800" b="1" dirty="0"/>
          </a:p>
        </p:txBody>
      </p:sp>
      <p:pic>
        <p:nvPicPr>
          <p:cNvPr id="185" name="Shape 185"/>
          <p:cNvPicPr preferRelativeResize="0"/>
          <p:nvPr/>
        </p:nvPicPr>
        <p:blipFill>
          <a:blip r:embed="rId4">
            <a:alphaModFix/>
          </a:blip>
          <a:stretch>
            <a:fillRect/>
          </a:stretch>
        </p:blipFill>
        <p:spPr>
          <a:xfrm>
            <a:off x="411459" y="1127525"/>
            <a:ext cx="4293892" cy="3768325"/>
          </a:xfrm>
          <a:prstGeom prst="rect">
            <a:avLst/>
          </a:prstGeom>
          <a:noFill/>
          <a:ln>
            <a:noFill/>
          </a:ln>
        </p:spPr>
      </p:pic>
      <p:sp>
        <p:nvSpPr>
          <p:cNvPr id="186" name="Shape 186"/>
          <p:cNvSpPr txBox="1"/>
          <p:nvPr/>
        </p:nvSpPr>
        <p:spPr>
          <a:xfrm>
            <a:off x="1634550" y="930069"/>
            <a:ext cx="2114400" cy="5154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sz="1800" b="1" dirty="0"/>
              <a:t>Cubic</a:t>
            </a:r>
            <a:endParaRPr sz="1800" b="1" dirty="0"/>
          </a:p>
        </p:txBody>
      </p:sp>
      <p:sp>
        <p:nvSpPr>
          <p:cNvPr id="7" name="Shape 167">
            <a:extLst>
              <a:ext uri="{FF2B5EF4-FFF2-40B4-BE49-F238E27FC236}">
                <a16:creationId xmlns:a16="http://schemas.microsoft.com/office/drawing/2014/main" id="{17AE563D-9BBA-8047-AAF5-7A812F692E9F}"/>
              </a:ext>
            </a:extLst>
          </p:cNvPr>
          <p:cNvSpPr txBox="1">
            <a:spLocks noGrp="1"/>
          </p:cNvSpPr>
          <p:nvPr>
            <p:ph type="title"/>
          </p:nvPr>
        </p:nvSpPr>
        <p:spPr>
          <a:xfrm>
            <a:off x="311700" y="426925"/>
            <a:ext cx="8520600" cy="707400"/>
          </a:xfrm>
          <a:prstGeom prst="rect">
            <a:avLst/>
          </a:prstGeom>
          <a:noFill/>
          <a:ln>
            <a:noFill/>
          </a:ln>
        </p:spPr>
        <p:txBody>
          <a:bodyPr spcFirstLastPara="1" wrap="square" lIns="91425" tIns="91425" rIns="91425" bIns="91425" anchor="t" anchorCtr="0">
            <a:noAutofit/>
          </a:bodyPr>
          <a:lstStyle/>
          <a:p>
            <a:r>
              <a:rPr lang="en-US" dirty="0"/>
              <a:t>Assumptions diagnostic tests</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pic>
        <p:nvPicPr>
          <p:cNvPr id="191" name="Shape 191"/>
          <p:cNvPicPr preferRelativeResize="0"/>
          <p:nvPr/>
        </p:nvPicPr>
        <p:blipFill>
          <a:blip r:embed="rId3">
            <a:alphaModFix/>
          </a:blip>
          <a:stretch>
            <a:fillRect/>
          </a:stretch>
        </p:blipFill>
        <p:spPr>
          <a:xfrm>
            <a:off x="728025" y="881625"/>
            <a:ext cx="5240293" cy="4197224"/>
          </a:xfrm>
          <a:prstGeom prst="rect">
            <a:avLst/>
          </a:prstGeom>
          <a:noFill/>
          <a:ln>
            <a:noFill/>
          </a:ln>
        </p:spPr>
      </p:pic>
      <p:sp>
        <p:nvSpPr>
          <p:cNvPr id="192" name="Shape 192"/>
          <p:cNvSpPr txBox="1"/>
          <p:nvPr/>
        </p:nvSpPr>
        <p:spPr>
          <a:xfrm>
            <a:off x="2351017" y="898825"/>
            <a:ext cx="2314200" cy="4710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b="1" dirty="0"/>
              <a:t>On adding Inflation</a:t>
            </a:r>
            <a:endParaRPr sz="1800" b="1" dirty="0"/>
          </a:p>
        </p:txBody>
      </p:sp>
      <p:sp>
        <p:nvSpPr>
          <p:cNvPr id="5" name="Shape 167">
            <a:extLst>
              <a:ext uri="{FF2B5EF4-FFF2-40B4-BE49-F238E27FC236}">
                <a16:creationId xmlns:a16="http://schemas.microsoft.com/office/drawing/2014/main" id="{E22A3DB8-BDEF-4347-A774-68160ACC9C89}"/>
              </a:ext>
            </a:extLst>
          </p:cNvPr>
          <p:cNvSpPr txBox="1">
            <a:spLocks noGrp="1"/>
          </p:cNvSpPr>
          <p:nvPr>
            <p:ph type="title"/>
          </p:nvPr>
        </p:nvSpPr>
        <p:spPr>
          <a:xfrm>
            <a:off x="311700" y="426925"/>
            <a:ext cx="8520600" cy="707400"/>
          </a:xfrm>
          <a:prstGeom prst="rect">
            <a:avLst/>
          </a:prstGeom>
          <a:noFill/>
          <a:ln>
            <a:noFill/>
          </a:ln>
        </p:spPr>
        <p:txBody>
          <a:bodyPr spcFirstLastPara="1" wrap="square" lIns="91425" tIns="91425" rIns="91425" bIns="91425" anchor="t" anchorCtr="0">
            <a:noAutofit/>
          </a:bodyPr>
          <a:lstStyle/>
          <a:p>
            <a:r>
              <a:rPr lang="en-US" dirty="0"/>
              <a:t>Assumptions diagnostic tests</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pic>
        <p:nvPicPr>
          <p:cNvPr id="198" name="Shape 198"/>
          <p:cNvPicPr preferRelativeResize="0"/>
          <p:nvPr/>
        </p:nvPicPr>
        <p:blipFill>
          <a:blip r:embed="rId3">
            <a:alphaModFix/>
          </a:blip>
          <a:stretch>
            <a:fillRect/>
          </a:stretch>
        </p:blipFill>
        <p:spPr>
          <a:xfrm>
            <a:off x="1776302" y="1026260"/>
            <a:ext cx="4749190" cy="4009175"/>
          </a:xfrm>
          <a:prstGeom prst="rect">
            <a:avLst/>
          </a:prstGeom>
          <a:noFill/>
          <a:ln>
            <a:noFill/>
          </a:ln>
        </p:spPr>
      </p:pic>
      <p:sp>
        <p:nvSpPr>
          <p:cNvPr id="199" name="Shape 199"/>
          <p:cNvSpPr txBox="1"/>
          <p:nvPr/>
        </p:nvSpPr>
        <p:spPr>
          <a:xfrm>
            <a:off x="342900" y="165150"/>
            <a:ext cx="4400400" cy="4881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endParaRPr sz="2200" b="1" dirty="0">
              <a:solidFill>
                <a:schemeClr val="accent1"/>
              </a:solidFill>
            </a:endParaRPr>
          </a:p>
        </p:txBody>
      </p:sp>
      <p:sp>
        <p:nvSpPr>
          <p:cNvPr id="4" name="Shape 167">
            <a:extLst>
              <a:ext uri="{FF2B5EF4-FFF2-40B4-BE49-F238E27FC236}">
                <a16:creationId xmlns:a16="http://schemas.microsoft.com/office/drawing/2014/main" id="{23311A60-BB98-D845-911B-3ED8BB878240}"/>
              </a:ext>
            </a:extLst>
          </p:cNvPr>
          <p:cNvSpPr txBox="1">
            <a:spLocks noGrp="1"/>
          </p:cNvSpPr>
          <p:nvPr>
            <p:ph type="title"/>
          </p:nvPr>
        </p:nvSpPr>
        <p:spPr>
          <a:xfrm>
            <a:off x="311700" y="426925"/>
            <a:ext cx="8520600" cy="707400"/>
          </a:xfrm>
          <a:prstGeom prst="rect">
            <a:avLst/>
          </a:prstGeom>
          <a:noFill/>
          <a:ln>
            <a:noFill/>
          </a:ln>
        </p:spPr>
        <p:txBody>
          <a:bodyPr spcFirstLastPara="1" wrap="square" lIns="91425" tIns="91425" rIns="91425" bIns="91425" anchor="t" anchorCtr="0">
            <a:noAutofit/>
          </a:bodyPr>
          <a:lstStyle/>
          <a:p>
            <a:pPr lvl="0"/>
            <a:r>
              <a:rPr lang="en-US" dirty="0"/>
              <a:t>Fitted Values vs. Actual data</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Shape 72"/>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Contents</a:t>
            </a:r>
            <a:endParaRPr/>
          </a:p>
        </p:txBody>
      </p:sp>
      <p:sp>
        <p:nvSpPr>
          <p:cNvPr id="73" name="Shape 73"/>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Autofit/>
          </a:bodyPr>
          <a:lstStyle/>
          <a:p>
            <a:pPr marL="457200" lvl="0" indent="-342900" rtl="0">
              <a:spcBef>
                <a:spcPts val="0"/>
              </a:spcBef>
              <a:spcAft>
                <a:spcPts val="0"/>
              </a:spcAft>
              <a:buSzPts val="1800"/>
              <a:buChar char="●"/>
            </a:pPr>
            <a:r>
              <a:rPr lang="en"/>
              <a:t>Introduction </a:t>
            </a:r>
            <a:endParaRPr/>
          </a:p>
          <a:p>
            <a:pPr marL="457200" lvl="0" indent="-342900" rtl="0">
              <a:spcBef>
                <a:spcPts val="0"/>
              </a:spcBef>
              <a:spcAft>
                <a:spcPts val="0"/>
              </a:spcAft>
              <a:buSzPts val="1800"/>
              <a:buChar char="●"/>
            </a:pPr>
            <a:r>
              <a:rPr lang="en"/>
              <a:t>Decomposition Models </a:t>
            </a:r>
            <a:endParaRPr/>
          </a:p>
          <a:p>
            <a:pPr marL="457200" lvl="0" indent="-342900" rtl="0">
              <a:spcBef>
                <a:spcPts val="0"/>
              </a:spcBef>
              <a:spcAft>
                <a:spcPts val="0"/>
              </a:spcAft>
              <a:buSzPts val="1800"/>
              <a:buChar char="●"/>
            </a:pPr>
            <a:r>
              <a:rPr lang="en"/>
              <a:t>Smoothing Models </a:t>
            </a:r>
            <a:endParaRPr/>
          </a:p>
          <a:p>
            <a:pPr marL="457200" lvl="0" indent="-342900" rtl="0">
              <a:spcBef>
                <a:spcPts val="0"/>
              </a:spcBef>
              <a:spcAft>
                <a:spcPts val="0"/>
              </a:spcAft>
              <a:buSzPts val="1800"/>
              <a:buChar char="●"/>
            </a:pPr>
            <a:r>
              <a:rPr lang="en"/>
              <a:t>Regression Models </a:t>
            </a:r>
            <a:endParaRPr/>
          </a:p>
          <a:p>
            <a:pPr marL="457200" lvl="0" indent="-342900" rtl="0">
              <a:spcBef>
                <a:spcPts val="0"/>
              </a:spcBef>
              <a:spcAft>
                <a:spcPts val="0"/>
              </a:spcAft>
              <a:buSzPts val="1800"/>
              <a:buChar char="●"/>
            </a:pPr>
            <a:r>
              <a:rPr lang="en"/>
              <a:t>ARIMA Models </a:t>
            </a:r>
            <a:endParaRPr/>
          </a:p>
          <a:p>
            <a:pPr marL="457200" lvl="0" indent="-342900" rtl="0">
              <a:spcBef>
                <a:spcPts val="0"/>
              </a:spcBef>
              <a:spcAft>
                <a:spcPts val="0"/>
              </a:spcAft>
              <a:buSzPts val="1800"/>
              <a:buChar char="●"/>
            </a:pPr>
            <a:r>
              <a:rPr lang="en"/>
              <a:t>Change Point Analysis</a:t>
            </a:r>
            <a:endParaRPr/>
          </a:p>
          <a:p>
            <a:pPr marL="457200" lvl="0" indent="-342900">
              <a:spcBef>
                <a:spcPts val="0"/>
              </a:spcBef>
              <a:spcAft>
                <a:spcPts val="0"/>
              </a:spcAft>
              <a:buSzPts val="1800"/>
              <a:buChar char="●"/>
            </a:pPr>
            <a:r>
              <a:rPr lang="en"/>
              <a:t>Final Model</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pic>
        <p:nvPicPr>
          <p:cNvPr id="205" name="Shape 205"/>
          <p:cNvPicPr preferRelativeResize="0"/>
          <p:nvPr/>
        </p:nvPicPr>
        <p:blipFill>
          <a:blip r:embed="rId3">
            <a:alphaModFix/>
          </a:blip>
          <a:stretch>
            <a:fillRect/>
          </a:stretch>
        </p:blipFill>
        <p:spPr>
          <a:xfrm>
            <a:off x="2678831" y="104775"/>
            <a:ext cx="5583625" cy="5038725"/>
          </a:xfrm>
          <a:prstGeom prst="rect">
            <a:avLst/>
          </a:prstGeom>
          <a:noFill/>
          <a:ln>
            <a:noFill/>
          </a:ln>
        </p:spPr>
      </p:pic>
      <p:sp>
        <p:nvSpPr>
          <p:cNvPr id="4" name="Shape 167">
            <a:extLst>
              <a:ext uri="{FF2B5EF4-FFF2-40B4-BE49-F238E27FC236}">
                <a16:creationId xmlns:a16="http://schemas.microsoft.com/office/drawing/2014/main" id="{ED88A0D5-1E7F-D746-913F-B3CA90A56C5C}"/>
              </a:ext>
            </a:extLst>
          </p:cNvPr>
          <p:cNvSpPr txBox="1">
            <a:spLocks/>
          </p:cNvSpPr>
          <p:nvPr/>
        </p:nvSpPr>
        <p:spPr>
          <a:xfrm>
            <a:off x="311700" y="426925"/>
            <a:ext cx="8520600" cy="707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1pPr>
            <a:lvl2pPr marR="0" lvl="1"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2pPr>
            <a:lvl3pPr marR="0" lvl="2"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3pPr>
            <a:lvl4pPr marR="0" lvl="3"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4pPr>
            <a:lvl5pPr marR="0" lvl="4"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5pPr>
            <a:lvl6pPr marR="0" lvl="5"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6pPr>
            <a:lvl7pPr marR="0" lvl="6"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7pPr>
            <a:lvl8pPr marR="0" lvl="7"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8pPr>
            <a:lvl9pPr marR="0" lvl="8"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9pPr>
          </a:lstStyle>
          <a:p>
            <a:r>
              <a:rPr lang="en-US" dirty="0"/>
              <a:t>Residual Plots</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1" name="Shape 211"/>
          <p:cNvSpPr txBox="1">
            <a:spLocks noGrp="1"/>
          </p:cNvSpPr>
          <p:nvPr>
            <p:ph type="body" idx="1"/>
          </p:nvPr>
        </p:nvSpPr>
        <p:spPr>
          <a:xfrm>
            <a:off x="311700" y="895350"/>
            <a:ext cx="6375000" cy="4248300"/>
          </a:xfrm>
          <a:prstGeom prst="rect">
            <a:avLst/>
          </a:prstGeom>
        </p:spPr>
        <p:txBody>
          <a:bodyPr spcFirstLastPara="1" wrap="square" lIns="91425" tIns="91425" rIns="91425" bIns="91425" anchor="t" anchorCtr="0">
            <a:noAutofit/>
          </a:bodyPr>
          <a:lstStyle/>
          <a:p>
            <a:pPr marL="0" lvl="0" indent="114300" rtl="0">
              <a:lnSpc>
                <a:spcPct val="150000"/>
              </a:lnSpc>
              <a:spcBef>
                <a:spcPts val="0"/>
              </a:spcBef>
              <a:spcAft>
                <a:spcPts val="0"/>
              </a:spcAft>
              <a:buNone/>
            </a:pPr>
            <a:r>
              <a:rPr lang="en" sz="1800">
                <a:solidFill>
                  <a:srgbClr val="0000FF"/>
                </a:solidFill>
                <a:highlight>
                  <a:srgbClr val="FFFFFF"/>
                </a:highlight>
                <a:latin typeface="Arial"/>
                <a:ea typeface="Arial"/>
                <a:cs typeface="Arial"/>
                <a:sym typeface="Arial"/>
              </a:rPr>
              <a:t>&gt; rmse.Gas.reg</a:t>
            </a:r>
            <a:endParaRPr sz="1800">
              <a:solidFill>
                <a:srgbClr val="0000FF"/>
              </a:solidFill>
              <a:highlight>
                <a:srgbClr val="FFFFFF"/>
              </a:highlight>
              <a:latin typeface="Arial"/>
              <a:ea typeface="Arial"/>
              <a:cs typeface="Arial"/>
              <a:sym typeface="Arial"/>
            </a:endParaRPr>
          </a:p>
          <a:p>
            <a:pPr marL="0" lvl="0" indent="114300" rtl="0">
              <a:lnSpc>
                <a:spcPct val="150000"/>
              </a:lnSpc>
              <a:spcBef>
                <a:spcPts val="0"/>
              </a:spcBef>
              <a:spcAft>
                <a:spcPts val="0"/>
              </a:spcAft>
              <a:buNone/>
            </a:pPr>
            <a:r>
              <a:rPr lang="en" sz="1800">
                <a:solidFill>
                  <a:srgbClr val="000000"/>
                </a:solidFill>
                <a:highlight>
                  <a:srgbClr val="FFFFFF"/>
                </a:highlight>
                <a:latin typeface="Arial"/>
                <a:ea typeface="Arial"/>
                <a:cs typeface="Arial"/>
                <a:sym typeface="Arial"/>
              </a:rPr>
              <a:t>[1] 1.034282</a:t>
            </a:r>
            <a:endParaRPr sz="1800">
              <a:solidFill>
                <a:srgbClr val="000000"/>
              </a:solidFill>
              <a:highlight>
                <a:srgbClr val="FFFFFF"/>
              </a:highlight>
              <a:latin typeface="Arial"/>
              <a:ea typeface="Arial"/>
              <a:cs typeface="Arial"/>
              <a:sym typeface="Arial"/>
            </a:endParaRPr>
          </a:p>
          <a:p>
            <a:pPr marL="0" lvl="0" indent="114300" rtl="0">
              <a:lnSpc>
                <a:spcPct val="150000"/>
              </a:lnSpc>
              <a:spcBef>
                <a:spcPts val="0"/>
              </a:spcBef>
              <a:spcAft>
                <a:spcPts val="0"/>
              </a:spcAft>
              <a:buNone/>
            </a:pPr>
            <a:r>
              <a:rPr lang="en" sz="1800">
                <a:solidFill>
                  <a:srgbClr val="0000FF"/>
                </a:solidFill>
                <a:highlight>
                  <a:srgbClr val="FFFFFF"/>
                </a:highlight>
                <a:latin typeface="Arial"/>
                <a:ea typeface="Arial"/>
                <a:cs typeface="Arial"/>
                <a:sym typeface="Arial"/>
              </a:rPr>
              <a:t>&gt; rmse.quadra</a:t>
            </a:r>
            <a:endParaRPr sz="1800">
              <a:solidFill>
                <a:srgbClr val="0000FF"/>
              </a:solidFill>
              <a:highlight>
                <a:srgbClr val="FFFFFF"/>
              </a:highlight>
              <a:latin typeface="Arial"/>
              <a:ea typeface="Arial"/>
              <a:cs typeface="Arial"/>
              <a:sym typeface="Arial"/>
            </a:endParaRPr>
          </a:p>
          <a:p>
            <a:pPr marL="0" lvl="0" indent="114300" rtl="0">
              <a:lnSpc>
                <a:spcPct val="150000"/>
              </a:lnSpc>
              <a:spcBef>
                <a:spcPts val="0"/>
              </a:spcBef>
              <a:spcAft>
                <a:spcPts val="0"/>
              </a:spcAft>
              <a:buNone/>
            </a:pPr>
            <a:r>
              <a:rPr lang="en" sz="1800">
                <a:solidFill>
                  <a:srgbClr val="000000"/>
                </a:solidFill>
                <a:highlight>
                  <a:srgbClr val="FFFFFF"/>
                </a:highlight>
                <a:latin typeface="Arial"/>
                <a:ea typeface="Arial"/>
                <a:cs typeface="Arial"/>
                <a:sym typeface="Arial"/>
              </a:rPr>
              <a:t>[1] 0.9046279</a:t>
            </a:r>
            <a:endParaRPr sz="1800">
              <a:solidFill>
                <a:srgbClr val="000000"/>
              </a:solidFill>
              <a:highlight>
                <a:srgbClr val="FFFFFF"/>
              </a:highlight>
              <a:latin typeface="Arial"/>
              <a:ea typeface="Arial"/>
              <a:cs typeface="Arial"/>
              <a:sym typeface="Arial"/>
            </a:endParaRPr>
          </a:p>
          <a:p>
            <a:pPr marL="0" lvl="0" indent="114300" rtl="0">
              <a:lnSpc>
                <a:spcPct val="150000"/>
              </a:lnSpc>
              <a:spcBef>
                <a:spcPts val="0"/>
              </a:spcBef>
              <a:spcAft>
                <a:spcPts val="0"/>
              </a:spcAft>
              <a:buNone/>
            </a:pPr>
            <a:r>
              <a:rPr lang="en" sz="1800">
                <a:solidFill>
                  <a:srgbClr val="0000FF"/>
                </a:solidFill>
                <a:highlight>
                  <a:srgbClr val="FFFFFF"/>
                </a:highlight>
                <a:latin typeface="Arial"/>
                <a:ea typeface="Arial"/>
                <a:cs typeface="Arial"/>
                <a:sym typeface="Arial"/>
              </a:rPr>
              <a:t>&gt; rmse.cubic</a:t>
            </a:r>
            <a:endParaRPr sz="1800">
              <a:solidFill>
                <a:srgbClr val="0000FF"/>
              </a:solidFill>
              <a:highlight>
                <a:srgbClr val="FFFFFF"/>
              </a:highlight>
              <a:latin typeface="Arial"/>
              <a:ea typeface="Arial"/>
              <a:cs typeface="Arial"/>
              <a:sym typeface="Arial"/>
            </a:endParaRPr>
          </a:p>
          <a:p>
            <a:pPr marL="0" lvl="0" indent="114300" rtl="0">
              <a:lnSpc>
                <a:spcPct val="150000"/>
              </a:lnSpc>
              <a:spcBef>
                <a:spcPts val="0"/>
              </a:spcBef>
              <a:spcAft>
                <a:spcPts val="0"/>
              </a:spcAft>
              <a:buNone/>
            </a:pPr>
            <a:r>
              <a:rPr lang="en" sz="1800">
                <a:solidFill>
                  <a:srgbClr val="000000"/>
                </a:solidFill>
                <a:highlight>
                  <a:srgbClr val="FFFFFF"/>
                </a:highlight>
                <a:latin typeface="Arial"/>
                <a:ea typeface="Arial"/>
                <a:cs typeface="Arial"/>
                <a:sym typeface="Arial"/>
              </a:rPr>
              <a:t>[1] 0.366155  </a:t>
            </a:r>
            <a:endParaRPr sz="1800">
              <a:solidFill>
                <a:srgbClr val="000000"/>
              </a:solidFill>
              <a:highlight>
                <a:srgbClr val="FFFFFF"/>
              </a:highlight>
              <a:latin typeface="Arial"/>
              <a:ea typeface="Arial"/>
              <a:cs typeface="Arial"/>
              <a:sym typeface="Arial"/>
            </a:endParaRPr>
          </a:p>
          <a:p>
            <a:pPr marL="0" lvl="0" indent="114300" rtl="0">
              <a:lnSpc>
                <a:spcPct val="150000"/>
              </a:lnSpc>
              <a:spcBef>
                <a:spcPts val="0"/>
              </a:spcBef>
              <a:spcAft>
                <a:spcPts val="0"/>
              </a:spcAft>
              <a:buNone/>
            </a:pPr>
            <a:r>
              <a:rPr lang="en" sz="1800">
                <a:solidFill>
                  <a:srgbClr val="0000FF"/>
                </a:solidFill>
                <a:highlight>
                  <a:srgbClr val="FFFFFF"/>
                </a:highlight>
                <a:latin typeface="Arial"/>
                <a:ea typeface="Arial"/>
                <a:cs typeface="Arial"/>
                <a:sym typeface="Arial"/>
              </a:rPr>
              <a:t>&gt; rmse.logy.cubic</a:t>
            </a:r>
            <a:endParaRPr sz="1800">
              <a:solidFill>
                <a:srgbClr val="0000FF"/>
              </a:solidFill>
              <a:highlight>
                <a:srgbClr val="FFFFFF"/>
              </a:highlight>
              <a:latin typeface="Arial"/>
              <a:ea typeface="Arial"/>
              <a:cs typeface="Arial"/>
              <a:sym typeface="Arial"/>
            </a:endParaRPr>
          </a:p>
          <a:p>
            <a:pPr marL="0" lvl="0" indent="114300" rtl="0">
              <a:lnSpc>
                <a:spcPct val="150000"/>
              </a:lnSpc>
              <a:spcBef>
                <a:spcPts val="0"/>
              </a:spcBef>
              <a:spcAft>
                <a:spcPts val="0"/>
              </a:spcAft>
              <a:buNone/>
            </a:pPr>
            <a:r>
              <a:rPr lang="en" sz="1800">
                <a:solidFill>
                  <a:srgbClr val="000000"/>
                </a:solidFill>
                <a:highlight>
                  <a:srgbClr val="FFFFFF"/>
                </a:highlight>
                <a:latin typeface="Arial"/>
                <a:ea typeface="Arial"/>
                <a:cs typeface="Arial"/>
                <a:sym typeface="Arial"/>
              </a:rPr>
              <a:t>[1] 0.3247484 </a:t>
            </a:r>
            <a:endParaRPr sz="1800">
              <a:solidFill>
                <a:srgbClr val="000000"/>
              </a:solidFill>
              <a:highlight>
                <a:srgbClr val="FFFFFF"/>
              </a:highlight>
              <a:latin typeface="Arial"/>
              <a:ea typeface="Arial"/>
              <a:cs typeface="Arial"/>
              <a:sym typeface="Arial"/>
            </a:endParaRPr>
          </a:p>
          <a:p>
            <a:pPr marL="0" lvl="0" indent="114300" rtl="0">
              <a:lnSpc>
                <a:spcPct val="150000"/>
              </a:lnSpc>
              <a:spcBef>
                <a:spcPts val="0"/>
              </a:spcBef>
              <a:spcAft>
                <a:spcPts val="0"/>
              </a:spcAft>
              <a:buNone/>
            </a:pPr>
            <a:r>
              <a:rPr lang="en" sz="1800">
                <a:solidFill>
                  <a:srgbClr val="0000FF"/>
                </a:solidFill>
                <a:highlight>
                  <a:srgbClr val="FFFFFF"/>
                </a:highlight>
                <a:latin typeface="Arial"/>
                <a:ea typeface="Arial"/>
                <a:cs typeface="Arial"/>
                <a:sym typeface="Arial"/>
              </a:rPr>
              <a:t>&gt; rmse.inf</a:t>
            </a:r>
            <a:endParaRPr sz="1800">
              <a:solidFill>
                <a:srgbClr val="0000FF"/>
              </a:solidFill>
              <a:highlight>
                <a:srgbClr val="FFFFFF"/>
              </a:highlight>
              <a:latin typeface="Arial"/>
              <a:ea typeface="Arial"/>
              <a:cs typeface="Arial"/>
              <a:sym typeface="Arial"/>
            </a:endParaRPr>
          </a:p>
          <a:p>
            <a:pPr marL="0" lvl="0" indent="114300" rtl="0">
              <a:lnSpc>
                <a:spcPct val="150000"/>
              </a:lnSpc>
              <a:spcBef>
                <a:spcPts val="0"/>
              </a:spcBef>
              <a:spcAft>
                <a:spcPts val="0"/>
              </a:spcAft>
              <a:buNone/>
            </a:pPr>
            <a:r>
              <a:rPr lang="en" sz="1800">
                <a:solidFill>
                  <a:srgbClr val="000000"/>
                </a:solidFill>
                <a:highlight>
                  <a:srgbClr val="FFFFFF"/>
                </a:highlight>
                <a:latin typeface="Arial"/>
                <a:ea typeface="Arial"/>
                <a:cs typeface="Arial"/>
                <a:sym typeface="Arial"/>
              </a:rPr>
              <a:t>[1] 0.493808</a:t>
            </a:r>
            <a:endParaRPr sz="1800">
              <a:solidFill>
                <a:srgbClr val="000000"/>
              </a:solidFill>
              <a:highlight>
                <a:srgbClr val="FFFFFF"/>
              </a:highlight>
              <a:latin typeface="Arial"/>
              <a:ea typeface="Arial"/>
              <a:cs typeface="Arial"/>
              <a:sym typeface="Arial"/>
            </a:endParaRPr>
          </a:p>
          <a:p>
            <a:pPr marL="0" lvl="0" indent="0">
              <a:spcBef>
                <a:spcPts val="0"/>
              </a:spcBef>
              <a:spcAft>
                <a:spcPts val="1600"/>
              </a:spcAft>
              <a:buNone/>
            </a:pPr>
            <a:endParaRPr/>
          </a:p>
        </p:txBody>
      </p:sp>
      <p:sp>
        <p:nvSpPr>
          <p:cNvPr id="4" name="Shape 167">
            <a:extLst>
              <a:ext uri="{FF2B5EF4-FFF2-40B4-BE49-F238E27FC236}">
                <a16:creationId xmlns:a16="http://schemas.microsoft.com/office/drawing/2014/main" id="{FF744715-D89E-BD4E-9755-918165DAA0E2}"/>
              </a:ext>
            </a:extLst>
          </p:cNvPr>
          <p:cNvSpPr txBox="1">
            <a:spLocks/>
          </p:cNvSpPr>
          <p:nvPr/>
        </p:nvSpPr>
        <p:spPr>
          <a:xfrm>
            <a:off x="311700" y="426925"/>
            <a:ext cx="8520600" cy="707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1pPr>
            <a:lvl2pPr marR="0" lvl="1"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2pPr>
            <a:lvl3pPr marR="0" lvl="2"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3pPr>
            <a:lvl4pPr marR="0" lvl="3"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4pPr>
            <a:lvl5pPr marR="0" lvl="4"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5pPr>
            <a:lvl6pPr marR="0" lvl="5"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6pPr>
            <a:lvl7pPr marR="0" lvl="6"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7pPr>
            <a:lvl8pPr marR="0" lvl="7"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8pPr>
            <a:lvl9pPr marR="0" lvl="8"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9pPr>
          </a:lstStyle>
          <a:p>
            <a:r>
              <a:rPr lang="en-US" dirty="0"/>
              <a:t>Test RMSE</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Shape 216"/>
          <p:cNvSpPr txBox="1">
            <a:spLocks noGrp="1"/>
          </p:cNvSpPr>
          <p:nvPr>
            <p:ph type="ctrTitle"/>
          </p:nvPr>
        </p:nvSpPr>
        <p:spPr>
          <a:xfrm>
            <a:off x="1004150" y="1751764"/>
            <a:ext cx="7136700" cy="10224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a:t>SARIMA Models</a:t>
            </a:r>
            <a:endParaRPr/>
          </a:p>
        </p:txBody>
      </p:sp>
      <p:sp>
        <p:nvSpPr>
          <p:cNvPr id="217" name="Shape 217"/>
          <p:cNvSpPr txBox="1">
            <a:spLocks noGrp="1"/>
          </p:cNvSpPr>
          <p:nvPr>
            <p:ph type="subTitle" idx="1"/>
          </p:nvPr>
        </p:nvSpPr>
        <p:spPr>
          <a:xfrm>
            <a:off x="2137225" y="2850039"/>
            <a:ext cx="4870500" cy="7926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Shape 222"/>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A recap of the characteristics of the series</a:t>
            </a:r>
            <a:endParaRPr/>
          </a:p>
        </p:txBody>
      </p:sp>
      <p:sp>
        <p:nvSpPr>
          <p:cNvPr id="223" name="Shape 223"/>
          <p:cNvSpPr txBox="1">
            <a:spLocks noGrp="1"/>
          </p:cNvSpPr>
          <p:nvPr>
            <p:ph type="body" idx="1"/>
          </p:nvPr>
        </p:nvSpPr>
        <p:spPr>
          <a:xfrm>
            <a:off x="311700" y="1266175"/>
            <a:ext cx="8100900" cy="33027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b="1"/>
          </a:p>
          <a:p>
            <a:pPr marL="0" lvl="0" indent="0">
              <a:spcBef>
                <a:spcPts val="1600"/>
              </a:spcBef>
              <a:spcAft>
                <a:spcPts val="1600"/>
              </a:spcAft>
              <a:buNone/>
            </a:pPr>
            <a:endParaRPr b="1"/>
          </a:p>
        </p:txBody>
      </p:sp>
      <p:pic>
        <p:nvPicPr>
          <p:cNvPr id="224" name="Shape 224"/>
          <p:cNvPicPr preferRelativeResize="0"/>
          <p:nvPr/>
        </p:nvPicPr>
        <p:blipFill>
          <a:blip r:embed="rId3">
            <a:alphaModFix/>
          </a:blip>
          <a:stretch>
            <a:fillRect/>
          </a:stretch>
        </p:blipFill>
        <p:spPr>
          <a:xfrm>
            <a:off x="345950" y="1168200"/>
            <a:ext cx="3626925" cy="3346277"/>
          </a:xfrm>
          <a:prstGeom prst="rect">
            <a:avLst/>
          </a:prstGeom>
          <a:noFill/>
          <a:ln>
            <a:noFill/>
          </a:ln>
        </p:spPr>
      </p:pic>
      <p:pic>
        <p:nvPicPr>
          <p:cNvPr id="225" name="Shape 225"/>
          <p:cNvPicPr preferRelativeResize="0"/>
          <p:nvPr/>
        </p:nvPicPr>
        <p:blipFill>
          <a:blip r:embed="rId4">
            <a:alphaModFix/>
          </a:blip>
          <a:stretch>
            <a:fillRect/>
          </a:stretch>
        </p:blipFill>
        <p:spPr>
          <a:xfrm>
            <a:off x="4572000" y="1266175"/>
            <a:ext cx="3556230" cy="3302698"/>
          </a:xfrm>
          <a:prstGeom prst="rect">
            <a:avLst/>
          </a:prstGeom>
          <a:noFill/>
          <a:ln>
            <a:noFill/>
          </a:ln>
        </p:spPr>
      </p:pic>
      <p:sp>
        <p:nvSpPr>
          <p:cNvPr id="226" name="Shape 226"/>
          <p:cNvSpPr txBox="1">
            <a:spLocks noGrp="1"/>
          </p:cNvSpPr>
          <p:nvPr>
            <p:ph type="title"/>
          </p:nvPr>
        </p:nvSpPr>
        <p:spPr>
          <a:xfrm>
            <a:off x="1790650" y="4530250"/>
            <a:ext cx="8520600" cy="707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2400"/>
              <a:t>Non stationary | Increasing Variance | Seasonality</a:t>
            </a:r>
            <a:endParaRPr sz="240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Shape 231"/>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Log transformation and Differencing</a:t>
            </a:r>
            <a:endParaRPr/>
          </a:p>
        </p:txBody>
      </p:sp>
      <p:sp>
        <p:nvSpPr>
          <p:cNvPr id="232" name="Shape 232"/>
          <p:cNvSpPr txBox="1">
            <a:spLocks noGrp="1"/>
          </p:cNvSpPr>
          <p:nvPr>
            <p:ph type="body" idx="1"/>
          </p:nvPr>
        </p:nvSpPr>
        <p:spPr>
          <a:xfrm>
            <a:off x="311700" y="1266175"/>
            <a:ext cx="3999900" cy="3302700"/>
          </a:xfrm>
          <a:prstGeom prst="rect">
            <a:avLst/>
          </a:prstGeom>
        </p:spPr>
        <p:txBody>
          <a:bodyPr spcFirstLastPara="1" wrap="square" lIns="91425" tIns="91425" rIns="91425" bIns="91425" anchor="t" anchorCtr="0">
            <a:noAutofit/>
          </a:bodyPr>
          <a:lstStyle/>
          <a:p>
            <a:pPr marL="0" lvl="0" indent="0">
              <a:spcBef>
                <a:spcPts val="0"/>
              </a:spcBef>
              <a:spcAft>
                <a:spcPts val="1600"/>
              </a:spcAft>
              <a:buNone/>
            </a:pPr>
            <a:endParaRPr/>
          </a:p>
        </p:txBody>
      </p:sp>
      <p:pic>
        <p:nvPicPr>
          <p:cNvPr id="233" name="Shape 233"/>
          <p:cNvPicPr preferRelativeResize="0"/>
          <p:nvPr/>
        </p:nvPicPr>
        <p:blipFill>
          <a:blip r:embed="rId3">
            <a:alphaModFix/>
          </a:blip>
          <a:stretch>
            <a:fillRect/>
          </a:stretch>
        </p:blipFill>
        <p:spPr>
          <a:xfrm>
            <a:off x="362128" y="1266175"/>
            <a:ext cx="3899049" cy="3585126"/>
          </a:xfrm>
          <a:prstGeom prst="rect">
            <a:avLst/>
          </a:prstGeom>
          <a:noFill/>
          <a:ln>
            <a:noFill/>
          </a:ln>
        </p:spPr>
      </p:pic>
      <p:pic>
        <p:nvPicPr>
          <p:cNvPr id="234" name="Shape 234"/>
          <p:cNvPicPr preferRelativeResize="0"/>
          <p:nvPr/>
        </p:nvPicPr>
        <p:blipFill>
          <a:blip r:embed="rId4">
            <a:alphaModFix/>
          </a:blip>
          <a:stretch>
            <a:fillRect/>
          </a:stretch>
        </p:blipFill>
        <p:spPr>
          <a:xfrm>
            <a:off x="4703625" y="1266175"/>
            <a:ext cx="3726250" cy="3504577"/>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Shape 239"/>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Augmented Dickey Fuller Test</a:t>
            </a:r>
            <a:endParaRPr/>
          </a:p>
        </p:txBody>
      </p:sp>
      <p:sp>
        <p:nvSpPr>
          <p:cNvPr id="240" name="Shape 240"/>
          <p:cNvSpPr txBox="1">
            <a:spLocks noGrp="1"/>
          </p:cNvSpPr>
          <p:nvPr>
            <p:ph type="body" idx="1"/>
          </p:nvPr>
        </p:nvSpPr>
        <p:spPr>
          <a:xfrm>
            <a:off x="311700" y="1266175"/>
            <a:ext cx="3999900" cy="3302700"/>
          </a:xfrm>
          <a:prstGeom prst="rect">
            <a:avLst/>
          </a:prstGeom>
        </p:spPr>
        <p:txBody>
          <a:bodyPr spcFirstLastPara="1" wrap="square" lIns="91425" tIns="91425" rIns="91425" bIns="91425" anchor="t" anchorCtr="0">
            <a:noAutofit/>
          </a:bodyPr>
          <a:lstStyle/>
          <a:p>
            <a:pPr marL="0" lvl="0" indent="0" algn="ctr">
              <a:spcBef>
                <a:spcPts val="0"/>
              </a:spcBef>
              <a:spcAft>
                <a:spcPts val="1600"/>
              </a:spcAft>
              <a:buNone/>
            </a:pPr>
            <a:r>
              <a:rPr lang="en" b="1"/>
              <a:t>Before log transformation &amp; differencing</a:t>
            </a:r>
            <a:endParaRPr b="1"/>
          </a:p>
        </p:txBody>
      </p:sp>
      <p:sp>
        <p:nvSpPr>
          <p:cNvPr id="241" name="Shape 241"/>
          <p:cNvSpPr txBox="1">
            <a:spLocks noGrp="1"/>
          </p:cNvSpPr>
          <p:nvPr>
            <p:ph type="body" idx="2"/>
          </p:nvPr>
        </p:nvSpPr>
        <p:spPr>
          <a:xfrm>
            <a:off x="4832400" y="1266175"/>
            <a:ext cx="3999900" cy="33027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b="1"/>
              <a:t>After log transformation &amp; differencing</a:t>
            </a:r>
            <a:endParaRPr/>
          </a:p>
        </p:txBody>
      </p:sp>
      <p:pic>
        <p:nvPicPr>
          <p:cNvPr id="242" name="Shape 242"/>
          <p:cNvPicPr preferRelativeResize="0"/>
          <p:nvPr/>
        </p:nvPicPr>
        <p:blipFill rotWithShape="1">
          <a:blip r:embed="rId3">
            <a:alphaModFix/>
          </a:blip>
          <a:srcRect t="28371" r="5042"/>
          <a:stretch/>
        </p:blipFill>
        <p:spPr>
          <a:xfrm>
            <a:off x="234600" y="2231388"/>
            <a:ext cx="4337399" cy="1093475"/>
          </a:xfrm>
          <a:prstGeom prst="rect">
            <a:avLst/>
          </a:prstGeom>
          <a:noFill/>
          <a:ln>
            <a:noFill/>
          </a:ln>
        </p:spPr>
      </p:pic>
      <p:pic>
        <p:nvPicPr>
          <p:cNvPr id="243" name="Shape 243"/>
          <p:cNvPicPr preferRelativeResize="0"/>
          <p:nvPr/>
        </p:nvPicPr>
        <p:blipFill>
          <a:blip r:embed="rId4">
            <a:alphaModFix/>
          </a:blip>
          <a:stretch>
            <a:fillRect/>
          </a:stretch>
        </p:blipFill>
        <p:spPr>
          <a:xfrm>
            <a:off x="4744813" y="2186286"/>
            <a:ext cx="4175074" cy="1183689"/>
          </a:xfrm>
          <a:prstGeom prst="rect">
            <a:avLst/>
          </a:prstGeom>
          <a:noFill/>
          <a:ln>
            <a:noFill/>
          </a:ln>
        </p:spPr>
      </p:pic>
      <p:sp>
        <p:nvSpPr>
          <p:cNvPr id="244" name="Shape 244"/>
          <p:cNvSpPr txBox="1"/>
          <p:nvPr/>
        </p:nvSpPr>
        <p:spPr>
          <a:xfrm>
            <a:off x="234600" y="3483200"/>
            <a:ext cx="4175100" cy="2910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a:t>Null hypothesis cannot be rejected, hence there is insufficient evidence to prove the series is stationary</a:t>
            </a:r>
            <a:endParaRPr/>
          </a:p>
        </p:txBody>
      </p:sp>
      <p:sp>
        <p:nvSpPr>
          <p:cNvPr id="245" name="Shape 245"/>
          <p:cNvSpPr txBox="1"/>
          <p:nvPr/>
        </p:nvSpPr>
        <p:spPr>
          <a:xfrm>
            <a:off x="4832400" y="3483200"/>
            <a:ext cx="4175100" cy="2910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a:t>Null hypothesis is rejected, hence there is sufficient evidence to prove the series is stationary</a:t>
            </a:r>
            <a:endParaRPr/>
          </a:p>
        </p:txBody>
      </p:sp>
      <p:cxnSp>
        <p:nvCxnSpPr>
          <p:cNvPr id="246" name="Shape 246"/>
          <p:cNvCxnSpPr/>
          <p:nvPr/>
        </p:nvCxnSpPr>
        <p:spPr>
          <a:xfrm>
            <a:off x="4648200" y="1152425"/>
            <a:ext cx="15300" cy="38970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Shape 251"/>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ACF &amp; PACF of differenced log series</a:t>
            </a:r>
            <a:endParaRPr/>
          </a:p>
        </p:txBody>
      </p:sp>
      <p:pic>
        <p:nvPicPr>
          <p:cNvPr id="252" name="Shape 252"/>
          <p:cNvPicPr preferRelativeResize="0"/>
          <p:nvPr/>
        </p:nvPicPr>
        <p:blipFill>
          <a:blip r:embed="rId3">
            <a:alphaModFix/>
          </a:blip>
          <a:stretch>
            <a:fillRect/>
          </a:stretch>
        </p:blipFill>
        <p:spPr>
          <a:xfrm>
            <a:off x="474250" y="1078325"/>
            <a:ext cx="3542426" cy="3370726"/>
          </a:xfrm>
          <a:prstGeom prst="rect">
            <a:avLst/>
          </a:prstGeom>
          <a:noFill/>
          <a:ln>
            <a:noFill/>
          </a:ln>
        </p:spPr>
      </p:pic>
      <p:pic>
        <p:nvPicPr>
          <p:cNvPr id="253" name="Shape 253"/>
          <p:cNvPicPr preferRelativeResize="0"/>
          <p:nvPr/>
        </p:nvPicPr>
        <p:blipFill>
          <a:blip r:embed="rId4">
            <a:alphaModFix/>
          </a:blip>
          <a:stretch>
            <a:fillRect/>
          </a:stretch>
        </p:blipFill>
        <p:spPr>
          <a:xfrm>
            <a:off x="5043450" y="1078323"/>
            <a:ext cx="3542426" cy="3298501"/>
          </a:xfrm>
          <a:prstGeom prst="rect">
            <a:avLst/>
          </a:prstGeom>
          <a:noFill/>
          <a:ln>
            <a:noFill/>
          </a:ln>
        </p:spPr>
      </p:pic>
      <p:sp>
        <p:nvSpPr>
          <p:cNvPr id="254" name="Shape 254"/>
          <p:cNvSpPr txBox="1"/>
          <p:nvPr/>
        </p:nvSpPr>
        <p:spPr>
          <a:xfrm>
            <a:off x="645425" y="3560450"/>
            <a:ext cx="4090800" cy="2426700"/>
          </a:xfrm>
          <a:prstGeom prst="rect">
            <a:avLst/>
          </a:prstGeom>
          <a:noFill/>
          <a:ln>
            <a:noFill/>
          </a:ln>
        </p:spPr>
        <p:txBody>
          <a:bodyPr spcFirstLastPara="1" wrap="square" lIns="91425" tIns="91425" rIns="91425" bIns="91425" anchor="ctr" anchorCtr="0">
            <a:noAutofit/>
          </a:bodyPr>
          <a:lstStyle/>
          <a:p>
            <a:pPr marL="0" lvl="0" indent="0" algn="just" rtl="0">
              <a:lnSpc>
                <a:spcPct val="115000"/>
              </a:lnSpc>
              <a:spcBef>
                <a:spcPts val="0"/>
              </a:spcBef>
              <a:spcAft>
                <a:spcPts val="0"/>
              </a:spcAft>
              <a:buNone/>
            </a:pPr>
            <a:r>
              <a:rPr lang="en">
                <a:latin typeface="PT Sans Narrow"/>
                <a:ea typeface="PT Sans Narrow"/>
                <a:cs typeface="PT Sans Narrow"/>
                <a:sym typeface="PT Sans Narrow"/>
              </a:rPr>
              <a:t>Non-seasonal components : Cuts off after lag 2</a:t>
            </a:r>
            <a:endParaRPr>
              <a:latin typeface="PT Sans Narrow"/>
              <a:ea typeface="PT Sans Narrow"/>
              <a:cs typeface="PT Sans Narrow"/>
              <a:sym typeface="PT Sans Narrow"/>
            </a:endParaRPr>
          </a:p>
          <a:p>
            <a:pPr marL="0" lvl="0" indent="0" algn="just" rtl="0">
              <a:lnSpc>
                <a:spcPct val="115000"/>
              </a:lnSpc>
              <a:spcBef>
                <a:spcPts val="0"/>
              </a:spcBef>
              <a:spcAft>
                <a:spcPts val="0"/>
              </a:spcAft>
              <a:buNone/>
            </a:pPr>
            <a:r>
              <a:rPr lang="en">
                <a:latin typeface="PT Sans Narrow"/>
                <a:ea typeface="PT Sans Narrow"/>
                <a:cs typeface="PT Sans Narrow"/>
                <a:sym typeface="PT Sans Narrow"/>
              </a:rPr>
              <a:t>Seasonal components : Cuts off after lag 12</a:t>
            </a:r>
            <a:endParaRPr>
              <a:latin typeface="PT Sans Narrow"/>
              <a:ea typeface="PT Sans Narrow"/>
              <a:cs typeface="PT Sans Narrow"/>
              <a:sym typeface="PT Sans Narrow"/>
            </a:endParaRPr>
          </a:p>
        </p:txBody>
      </p:sp>
      <p:sp>
        <p:nvSpPr>
          <p:cNvPr id="255" name="Shape 255"/>
          <p:cNvSpPr txBox="1"/>
          <p:nvPr/>
        </p:nvSpPr>
        <p:spPr>
          <a:xfrm>
            <a:off x="4984800" y="4498100"/>
            <a:ext cx="4090800" cy="551400"/>
          </a:xfrm>
          <a:prstGeom prst="rect">
            <a:avLst/>
          </a:prstGeom>
          <a:noFill/>
          <a:ln>
            <a:noFill/>
          </a:ln>
        </p:spPr>
        <p:txBody>
          <a:bodyPr spcFirstLastPara="1" wrap="square" lIns="91425" tIns="91425" rIns="91425" bIns="91425" anchor="ctr" anchorCtr="0">
            <a:noAutofit/>
          </a:bodyPr>
          <a:lstStyle/>
          <a:p>
            <a:pPr marL="0" lvl="0" indent="0" algn="just" rtl="0">
              <a:lnSpc>
                <a:spcPct val="115000"/>
              </a:lnSpc>
              <a:spcBef>
                <a:spcPts val="0"/>
              </a:spcBef>
              <a:spcAft>
                <a:spcPts val="0"/>
              </a:spcAft>
              <a:buNone/>
            </a:pPr>
            <a:r>
              <a:rPr lang="en">
                <a:latin typeface="PT Sans Narrow"/>
                <a:ea typeface="PT Sans Narrow"/>
                <a:cs typeface="PT Sans Narrow"/>
                <a:sym typeface="PT Sans Narrow"/>
              </a:rPr>
              <a:t>Non-seasonal components : Mixture of exponential decay and damped sine function</a:t>
            </a:r>
            <a:endParaRPr>
              <a:latin typeface="PT Sans Narrow"/>
              <a:ea typeface="PT Sans Narrow"/>
              <a:cs typeface="PT Sans Narrow"/>
              <a:sym typeface="PT Sans Narrow"/>
            </a:endParaRPr>
          </a:p>
          <a:p>
            <a:pPr marL="0" lvl="0" indent="0" algn="just" rtl="0">
              <a:lnSpc>
                <a:spcPct val="115000"/>
              </a:lnSpc>
              <a:spcBef>
                <a:spcPts val="0"/>
              </a:spcBef>
              <a:spcAft>
                <a:spcPts val="0"/>
              </a:spcAft>
              <a:buNone/>
            </a:pPr>
            <a:r>
              <a:rPr lang="en">
                <a:latin typeface="PT Sans Narrow"/>
                <a:ea typeface="PT Sans Narrow"/>
                <a:cs typeface="PT Sans Narrow"/>
                <a:sym typeface="PT Sans Narrow"/>
              </a:rPr>
              <a:t>Seasonal components : Lag 12, 24,36 decay exponentially</a:t>
            </a:r>
            <a:endParaRPr>
              <a:latin typeface="PT Sans Narrow"/>
              <a:ea typeface="PT Sans Narrow"/>
              <a:cs typeface="PT Sans Narrow"/>
              <a:sym typeface="PT Sans Narrow"/>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Shape 260"/>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SARIMA Modelling using arima()</a:t>
            </a:r>
            <a:endParaRPr/>
          </a:p>
        </p:txBody>
      </p:sp>
      <p:pic>
        <p:nvPicPr>
          <p:cNvPr id="261" name="Shape 261"/>
          <p:cNvPicPr preferRelativeResize="0"/>
          <p:nvPr/>
        </p:nvPicPr>
        <p:blipFill>
          <a:blip r:embed="rId3">
            <a:alphaModFix/>
          </a:blip>
          <a:stretch>
            <a:fillRect/>
          </a:stretch>
        </p:blipFill>
        <p:spPr>
          <a:xfrm>
            <a:off x="135275" y="1219250"/>
            <a:ext cx="4527598" cy="2177891"/>
          </a:xfrm>
          <a:prstGeom prst="rect">
            <a:avLst/>
          </a:prstGeom>
          <a:noFill/>
          <a:ln>
            <a:noFill/>
          </a:ln>
        </p:spPr>
      </p:pic>
      <p:pic>
        <p:nvPicPr>
          <p:cNvPr id="262" name="Shape 262"/>
          <p:cNvPicPr preferRelativeResize="0"/>
          <p:nvPr/>
        </p:nvPicPr>
        <p:blipFill>
          <a:blip r:embed="rId4">
            <a:alphaModFix/>
          </a:blip>
          <a:stretch>
            <a:fillRect/>
          </a:stretch>
        </p:blipFill>
        <p:spPr>
          <a:xfrm>
            <a:off x="212300" y="3561100"/>
            <a:ext cx="3733051" cy="791875"/>
          </a:xfrm>
          <a:prstGeom prst="rect">
            <a:avLst/>
          </a:prstGeom>
          <a:noFill/>
          <a:ln>
            <a:noFill/>
          </a:ln>
        </p:spPr>
      </p:pic>
      <p:pic>
        <p:nvPicPr>
          <p:cNvPr id="263" name="Shape 263"/>
          <p:cNvPicPr preferRelativeResize="0"/>
          <p:nvPr/>
        </p:nvPicPr>
        <p:blipFill>
          <a:blip r:embed="rId5">
            <a:alphaModFix/>
          </a:blip>
          <a:stretch>
            <a:fillRect/>
          </a:stretch>
        </p:blipFill>
        <p:spPr>
          <a:xfrm>
            <a:off x="4789598" y="1152425"/>
            <a:ext cx="3930147" cy="3686276"/>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Shape 268"/>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SARIMA using auto.arima()</a:t>
            </a:r>
            <a:endParaRPr/>
          </a:p>
        </p:txBody>
      </p:sp>
      <p:pic>
        <p:nvPicPr>
          <p:cNvPr id="269" name="Shape 269"/>
          <p:cNvPicPr preferRelativeResize="0"/>
          <p:nvPr/>
        </p:nvPicPr>
        <p:blipFill>
          <a:blip r:embed="rId3">
            <a:alphaModFix/>
          </a:blip>
          <a:stretch>
            <a:fillRect/>
          </a:stretch>
        </p:blipFill>
        <p:spPr>
          <a:xfrm>
            <a:off x="239625" y="1326532"/>
            <a:ext cx="4099298" cy="1447176"/>
          </a:xfrm>
          <a:prstGeom prst="rect">
            <a:avLst/>
          </a:prstGeom>
          <a:noFill/>
          <a:ln>
            <a:noFill/>
          </a:ln>
        </p:spPr>
      </p:pic>
      <p:pic>
        <p:nvPicPr>
          <p:cNvPr id="270" name="Shape 270"/>
          <p:cNvPicPr preferRelativeResize="0"/>
          <p:nvPr/>
        </p:nvPicPr>
        <p:blipFill>
          <a:blip r:embed="rId4">
            <a:alphaModFix/>
          </a:blip>
          <a:stretch>
            <a:fillRect/>
          </a:stretch>
        </p:blipFill>
        <p:spPr>
          <a:xfrm>
            <a:off x="4491325" y="1215275"/>
            <a:ext cx="4023425" cy="3775825"/>
          </a:xfrm>
          <a:prstGeom prst="rect">
            <a:avLst/>
          </a:prstGeom>
          <a:noFill/>
          <a:ln>
            <a:noFill/>
          </a:ln>
        </p:spPr>
      </p:pic>
      <p:pic>
        <p:nvPicPr>
          <p:cNvPr id="271" name="Shape 271"/>
          <p:cNvPicPr preferRelativeResize="0"/>
          <p:nvPr/>
        </p:nvPicPr>
        <p:blipFill>
          <a:blip r:embed="rId5">
            <a:alphaModFix/>
          </a:blip>
          <a:stretch>
            <a:fillRect/>
          </a:stretch>
        </p:blipFill>
        <p:spPr>
          <a:xfrm>
            <a:off x="239625" y="3195779"/>
            <a:ext cx="4099302" cy="764494"/>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Shape 276"/>
          <p:cNvSpPr txBox="1">
            <a:spLocks noGrp="1"/>
          </p:cNvSpPr>
          <p:nvPr>
            <p:ph type="ctrTitle"/>
          </p:nvPr>
        </p:nvSpPr>
        <p:spPr>
          <a:xfrm>
            <a:off x="1004150" y="1751764"/>
            <a:ext cx="7136700" cy="10224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a:t>Change point Analysis</a:t>
            </a:r>
            <a:endParaRPr/>
          </a:p>
        </p:txBody>
      </p:sp>
      <p:sp>
        <p:nvSpPr>
          <p:cNvPr id="277" name="Shape 277"/>
          <p:cNvSpPr txBox="1">
            <a:spLocks noGrp="1"/>
          </p:cNvSpPr>
          <p:nvPr>
            <p:ph type="subTitle" idx="1"/>
          </p:nvPr>
        </p:nvSpPr>
        <p:spPr>
          <a:xfrm>
            <a:off x="2137225" y="2850039"/>
            <a:ext cx="4870500" cy="7926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Shape 78"/>
          <p:cNvSpPr txBox="1">
            <a:spLocks noGrp="1"/>
          </p:cNvSpPr>
          <p:nvPr>
            <p:ph type="ctrTitle"/>
          </p:nvPr>
        </p:nvSpPr>
        <p:spPr>
          <a:xfrm>
            <a:off x="1004150" y="1751764"/>
            <a:ext cx="7136700" cy="10224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a:t>Introduction</a:t>
            </a:r>
            <a:endParaRPr/>
          </a:p>
        </p:txBody>
      </p:sp>
      <p:sp>
        <p:nvSpPr>
          <p:cNvPr id="79" name="Shape 79"/>
          <p:cNvSpPr txBox="1">
            <a:spLocks noGrp="1"/>
          </p:cNvSpPr>
          <p:nvPr>
            <p:ph type="subTitle" idx="1"/>
          </p:nvPr>
        </p:nvSpPr>
        <p:spPr>
          <a:xfrm>
            <a:off x="2137225" y="2850039"/>
            <a:ext cx="4870500" cy="7926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Shape 282"/>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Change Point Analysis- Binary Segmentation</a:t>
            </a:r>
            <a:endParaRPr/>
          </a:p>
        </p:txBody>
      </p:sp>
      <p:sp>
        <p:nvSpPr>
          <p:cNvPr id="283" name="Shape 283"/>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Autofit/>
          </a:bodyPr>
          <a:lstStyle/>
          <a:p>
            <a:pPr marL="457200" lvl="0" indent="-342900">
              <a:spcBef>
                <a:spcPts val="0"/>
              </a:spcBef>
              <a:spcAft>
                <a:spcPts val="0"/>
              </a:spcAft>
              <a:buSzPts val="1800"/>
              <a:buChar char="●"/>
            </a:pPr>
            <a:r>
              <a:rPr lang="en"/>
              <a:t>Approximate but fast </a:t>
            </a:r>
            <a:endParaRPr/>
          </a:p>
        </p:txBody>
      </p:sp>
      <p:pic>
        <p:nvPicPr>
          <p:cNvPr id="284" name="Shape 284"/>
          <p:cNvPicPr preferRelativeResize="0"/>
          <p:nvPr/>
        </p:nvPicPr>
        <p:blipFill>
          <a:blip r:embed="rId3">
            <a:alphaModFix/>
          </a:blip>
          <a:stretch>
            <a:fillRect/>
          </a:stretch>
        </p:blipFill>
        <p:spPr>
          <a:xfrm>
            <a:off x="3421350" y="1198150"/>
            <a:ext cx="5188774" cy="37712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Shape 289"/>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Change Point Analysis - PELT Method </a:t>
            </a:r>
            <a:endParaRPr/>
          </a:p>
        </p:txBody>
      </p:sp>
      <p:sp>
        <p:nvSpPr>
          <p:cNvPr id="290" name="Shape 290"/>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Autofit/>
          </a:bodyPr>
          <a:lstStyle/>
          <a:p>
            <a:pPr marL="457200" lvl="0" indent="-342900" rtl="0">
              <a:spcBef>
                <a:spcPts val="0"/>
              </a:spcBef>
              <a:spcAft>
                <a:spcPts val="0"/>
              </a:spcAft>
              <a:buSzPts val="1800"/>
              <a:buChar char="●"/>
            </a:pPr>
            <a:r>
              <a:rPr lang="en"/>
              <a:t>Pruned Exact Linear Time </a:t>
            </a:r>
            <a:endParaRPr/>
          </a:p>
          <a:p>
            <a:pPr marL="457200" lvl="0" indent="-342900">
              <a:spcBef>
                <a:spcPts val="0"/>
              </a:spcBef>
              <a:spcAft>
                <a:spcPts val="0"/>
              </a:spcAft>
              <a:buSzPts val="1800"/>
              <a:buChar char="●"/>
            </a:pPr>
            <a:r>
              <a:rPr lang="en"/>
              <a:t>Fast and exact method </a:t>
            </a:r>
            <a:endParaRPr/>
          </a:p>
        </p:txBody>
      </p:sp>
      <p:pic>
        <p:nvPicPr>
          <p:cNvPr id="291" name="Shape 291"/>
          <p:cNvPicPr preferRelativeResize="0"/>
          <p:nvPr/>
        </p:nvPicPr>
        <p:blipFill>
          <a:blip r:embed="rId3">
            <a:alphaModFix/>
          </a:blip>
          <a:stretch>
            <a:fillRect/>
          </a:stretch>
        </p:blipFill>
        <p:spPr>
          <a:xfrm>
            <a:off x="3749450" y="1152425"/>
            <a:ext cx="5039850" cy="3717649"/>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Shape 296"/>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Macroeconomic Factors affecting Gas Prices</a:t>
            </a:r>
            <a:endParaRPr/>
          </a:p>
        </p:txBody>
      </p:sp>
      <p:pic>
        <p:nvPicPr>
          <p:cNvPr id="297" name="Shape 297"/>
          <p:cNvPicPr preferRelativeResize="0"/>
          <p:nvPr/>
        </p:nvPicPr>
        <p:blipFill>
          <a:blip r:embed="rId3">
            <a:alphaModFix/>
          </a:blip>
          <a:stretch>
            <a:fillRect/>
          </a:stretch>
        </p:blipFill>
        <p:spPr>
          <a:xfrm>
            <a:off x="1609526" y="1152425"/>
            <a:ext cx="5240387" cy="3877176"/>
          </a:xfrm>
          <a:prstGeom prst="rect">
            <a:avLst/>
          </a:prstGeom>
          <a:noFill/>
          <a:ln>
            <a:noFill/>
          </a:ln>
        </p:spPr>
      </p:pic>
      <p:sp>
        <p:nvSpPr>
          <p:cNvPr id="298" name="Shape 298"/>
          <p:cNvSpPr txBox="1"/>
          <p:nvPr/>
        </p:nvSpPr>
        <p:spPr>
          <a:xfrm>
            <a:off x="3954900" y="3448975"/>
            <a:ext cx="1234200" cy="426300"/>
          </a:xfrm>
          <a:prstGeom prst="rect">
            <a:avLst/>
          </a:prstGeom>
          <a:solidFill>
            <a:srgbClr val="D9D9D9"/>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t>After effects of Recession</a:t>
            </a:r>
            <a:endParaRPr sz="1000"/>
          </a:p>
        </p:txBody>
      </p:sp>
      <p:sp>
        <p:nvSpPr>
          <p:cNvPr id="299" name="Shape 299"/>
          <p:cNvSpPr txBox="1"/>
          <p:nvPr/>
        </p:nvSpPr>
        <p:spPr>
          <a:xfrm>
            <a:off x="6042225" y="3448975"/>
            <a:ext cx="1234200" cy="426300"/>
          </a:xfrm>
          <a:prstGeom prst="rect">
            <a:avLst/>
          </a:prstGeom>
          <a:solidFill>
            <a:srgbClr val="D9D9D9"/>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t>Fluctuation in Dollar Value</a:t>
            </a:r>
            <a:endParaRPr sz="1000"/>
          </a:p>
        </p:txBody>
      </p:sp>
      <p:sp>
        <p:nvSpPr>
          <p:cNvPr id="300" name="Shape 300"/>
          <p:cNvSpPr txBox="1"/>
          <p:nvPr/>
        </p:nvSpPr>
        <p:spPr>
          <a:xfrm>
            <a:off x="3799825" y="1951275"/>
            <a:ext cx="1172400" cy="301200"/>
          </a:xfrm>
          <a:prstGeom prst="rect">
            <a:avLst/>
          </a:prstGeom>
          <a:solidFill>
            <a:srgbClr val="D9D9D9"/>
          </a:solidFill>
          <a:ln>
            <a:noFill/>
          </a:ln>
        </p:spPr>
        <p:txBody>
          <a:bodyPr spcFirstLastPara="1" wrap="square" lIns="91425" tIns="91425" rIns="91425" bIns="91425" anchor="t" anchorCtr="0">
            <a:noAutofit/>
          </a:bodyPr>
          <a:lstStyle/>
          <a:p>
            <a:pPr marL="0" lvl="0" indent="0" algn="ctr">
              <a:spcBef>
                <a:spcPts val="0"/>
              </a:spcBef>
              <a:spcAft>
                <a:spcPts val="0"/>
              </a:spcAft>
              <a:buNone/>
            </a:pPr>
            <a:r>
              <a:rPr lang="en" sz="1000"/>
              <a:t>Hurricane Katrina</a:t>
            </a:r>
            <a:endParaRPr sz="1000"/>
          </a:p>
        </p:txBody>
      </p:sp>
      <p:cxnSp>
        <p:nvCxnSpPr>
          <p:cNvPr id="301" name="Shape 301"/>
          <p:cNvCxnSpPr>
            <a:stCxn id="298" idx="2"/>
          </p:cNvCxnSpPr>
          <p:nvPr/>
        </p:nvCxnSpPr>
        <p:spPr>
          <a:xfrm rot="-5400000" flipH="1">
            <a:off x="4827000" y="3620275"/>
            <a:ext cx="301200" cy="811200"/>
          </a:xfrm>
          <a:prstGeom prst="bentConnector2">
            <a:avLst/>
          </a:prstGeom>
          <a:noFill/>
          <a:ln w="19050" cap="flat" cmpd="sng">
            <a:solidFill>
              <a:srgbClr val="FF0000"/>
            </a:solidFill>
            <a:prstDash val="dash"/>
            <a:round/>
            <a:headEnd type="none" w="med" len="med"/>
            <a:tailEnd type="none" w="med" len="med"/>
          </a:ln>
        </p:spPr>
      </p:cxnSp>
      <p:cxnSp>
        <p:nvCxnSpPr>
          <p:cNvPr id="302" name="Shape 302"/>
          <p:cNvCxnSpPr>
            <a:stCxn id="300" idx="2"/>
          </p:cNvCxnSpPr>
          <p:nvPr/>
        </p:nvCxnSpPr>
        <p:spPr>
          <a:xfrm flipH="1">
            <a:off x="4381525" y="2252475"/>
            <a:ext cx="4500" cy="255000"/>
          </a:xfrm>
          <a:prstGeom prst="straightConnector1">
            <a:avLst/>
          </a:prstGeom>
          <a:noFill/>
          <a:ln w="19050" cap="flat" cmpd="sng">
            <a:solidFill>
              <a:srgbClr val="FF0000"/>
            </a:solidFill>
            <a:prstDash val="dash"/>
            <a:round/>
            <a:headEnd type="none" w="med" len="med"/>
            <a:tailEnd type="none" w="med" len="med"/>
          </a:ln>
        </p:spPr>
      </p:cxnSp>
      <p:cxnSp>
        <p:nvCxnSpPr>
          <p:cNvPr id="303" name="Shape 303"/>
          <p:cNvCxnSpPr>
            <a:stCxn id="299" idx="2"/>
          </p:cNvCxnSpPr>
          <p:nvPr/>
        </p:nvCxnSpPr>
        <p:spPr>
          <a:xfrm rot="5400000">
            <a:off x="6189075" y="3740425"/>
            <a:ext cx="335400" cy="605100"/>
          </a:xfrm>
          <a:prstGeom prst="bentConnector2">
            <a:avLst/>
          </a:prstGeom>
          <a:noFill/>
          <a:ln w="19050" cap="flat" cmpd="sng">
            <a:solidFill>
              <a:srgbClr val="FF0000"/>
            </a:solidFill>
            <a:prstDash val="dash"/>
            <a:round/>
            <a:headEnd type="none" w="med" len="med"/>
            <a:tailEnd type="none" w="med" len="med"/>
          </a:ln>
        </p:spPr>
      </p:cxn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Shape 308"/>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Final Model</a:t>
            </a:r>
            <a:endParaRPr/>
          </a:p>
        </p:txBody>
      </p:sp>
      <p:sp>
        <p:nvSpPr>
          <p:cNvPr id="309" name="Shape 309"/>
          <p:cNvSpPr txBox="1">
            <a:spLocks noGrp="1"/>
          </p:cNvSpPr>
          <p:nvPr>
            <p:ph type="body" idx="1"/>
          </p:nvPr>
        </p:nvSpPr>
        <p:spPr>
          <a:xfrm>
            <a:off x="4900825" y="1266325"/>
            <a:ext cx="3931500" cy="3302700"/>
          </a:xfrm>
          <a:prstGeom prst="rect">
            <a:avLst/>
          </a:prstGeom>
        </p:spPr>
        <p:txBody>
          <a:bodyPr spcFirstLastPara="1" wrap="square" lIns="91425" tIns="91425" rIns="91425" bIns="91425" anchor="t" anchorCtr="0">
            <a:noAutofit/>
          </a:bodyPr>
          <a:lstStyle/>
          <a:p>
            <a:pPr marL="0" lvl="0" indent="0">
              <a:lnSpc>
                <a:spcPct val="114000"/>
              </a:lnSpc>
              <a:spcBef>
                <a:spcPts val="0"/>
              </a:spcBef>
              <a:spcAft>
                <a:spcPts val="0"/>
              </a:spcAft>
              <a:buNone/>
            </a:pPr>
            <a:r>
              <a:rPr lang="en" sz="1200">
                <a:solidFill>
                  <a:srgbClr val="0000FF"/>
                </a:solidFill>
                <a:latin typeface="Consolas"/>
                <a:ea typeface="Consolas"/>
                <a:cs typeface="Consolas"/>
                <a:sym typeface="Consolas"/>
              </a:rPr>
              <a:t>&gt; sd(Gas.data)</a:t>
            </a:r>
            <a:endParaRPr sz="1200">
              <a:solidFill>
                <a:srgbClr val="0000FF"/>
              </a:solidFill>
              <a:latin typeface="Consolas"/>
              <a:ea typeface="Consolas"/>
              <a:cs typeface="Consolas"/>
              <a:sym typeface="Consolas"/>
            </a:endParaRPr>
          </a:p>
          <a:p>
            <a:pPr marL="0" lvl="0" indent="0" rtl="0">
              <a:lnSpc>
                <a:spcPct val="114000"/>
              </a:lnSpc>
              <a:spcBef>
                <a:spcPts val="0"/>
              </a:spcBef>
              <a:spcAft>
                <a:spcPts val="0"/>
              </a:spcAft>
              <a:buNone/>
            </a:pPr>
            <a:r>
              <a:rPr lang="en" sz="1200">
                <a:solidFill>
                  <a:srgbClr val="000000"/>
                </a:solidFill>
                <a:latin typeface="Consolas"/>
                <a:ea typeface="Consolas"/>
                <a:cs typeface="Consolas"/>
                <a:sym typeface="Consolas"/>
              </a:rPr>
              <a:t>[1] 0.8946292</a:t>
            </a:r>
            <a:endParaRPr sz="1200">
              <a:solidFill>
                <a:srgbClr val="000000"/>
              </a:solidFill>
              <a:latin typeface="Consolas"/>
              <a:ea typeface="Consolas"/>
              <a:cs typeface="Consolas"/>
              <a:sym typeface="Consolas"/>
            </a:endParaRPr>
          </a:p>
          <a:p>
            <a:pPr marL="0" lvl="0" indent="0">
              <a:lnSpc>
                <a:spcPct val="114000"/>
              </a:lnSpc>
              <a:spcBef>
                <a:spcPts val="0"/>
              </a:spcBef>
              <a:spcAft>
                <a:spcPts val="0"/>
              </a:spcAft>
              <a:buNone/>
            </a:pPr>
            <a:endParaRPr sz="1200">
              <a:solidFill>
                <a:srgbClr val="000000"/>
              </a:solidFill>
              <a:latin typeface="Consolas"/>
              <a:ea typeface="Consolas"/>
              <a:cs typeface="Consolas"/>
              <a:sym typeface="Consolas"/>
            </a:endParaRPr>
          </a:p>
          <a:p>
            <a:pPr marL="0" lvl="0" indent="0">
              <a:lnSpc>
                <a:spcPct val="114000"/>
              </a:lnSpc>
              <a:spcBef>
                <a:spcPts val="0"/>
              </a:spcBef>
              <a:spcAft>
                <a:spcPts val="0"/>
              </a:spcAft>
              <a:buNone/>
            </a:pPr>
            <a:r>
              <a:rPr lang="en" sz="1200">
                <a:solidFill>
                  <a:srgbClr val="0000FF"/>
                </a:solidFill>
                <a:latin typeface="Consolas"/>
                <a:ea typeface="Consolas"/>
                <a:cs typeface="Consolas"/>
                <a:sym typeface="Consolas"/>
              </a:rPr>
              <a:t>&gt; rmse</a:t>
            </a:r>
            <a:endParaRPr sz="1200">
              <a:solidFill>
                <a:srgbClr val="0000FF"/>
              </a:solidFill>
              <a:latin typeface="Consolas"/>
              <a:ea typeface="Consolas"/>
              <a:cs typeface="Consolas"/>
              <a:sym typeface="Consolas"/>
            </a:endParaRPr>
          </a:p>
          <a:p>
            <a:pPr marL="0" lvl="0" indent="0" rtl="0">
              <a:lnSpc>
                <a:spcPct val="114000"/>
              </a:lnSpc>
              <a:spcBef>
                <a:spcPts val="0"/>
              </a:spcBef>
              <a:spcAft>
                <a:spcPts val="0"/>
              </a:spcAft>
              <a:buNone/>
            </a:pPr>
            <a:r>
              <a:rPr lang="en" sz="1200">
                <a:solidFill>
                  <a:srgbClr val="000000"/>
                </a:solidFill>
                <a:latin typeface="Consolas"/>
                <a:ea typeface="Consolas"/>
                <a:cs typeface="Consolas"/>
                <a:sym typeface="Consolas"/>
              </a:rPr>
              <a:t>[1] 0.1361115</a:t>
            </a:r>
            <a:endParaRPr sz="1200">
              <a:solidFill>
                <a:srgbClr val="000000"/>
              </a:solidFill>
              <a:latin typeface="Consolas"/>
              <a:ea typeface="Consolas"/>
              <a:cs typeface="Consolas"/>
              <a:sym typeface="Consolas"/>
            </a:endParaRPr>
          </a:p>
          <a:p>
            <a:pPr marL="0" lvl="0" indent="0">
              <a:lnSpc>
                <a:spcPct val="114000"/>
              </a:lnSpc>
              <a:spcBef>
                <a:spcPts val="0"/>
              </a:spcBef>
              <a:spcAft>
                <a:spcPts val="0"/>
              </a:spcAft>
              <a:buNone/>
            </a:pPr>
            <a:endParaRPr sz="1200">
              <a:solidFill>
                <a:srgbClr val="000000"/>
              </a:solidFill>
              <a:latin typeface="Consolas"/>
              <a:ea typeface="Consolas"/>
              <a:cs typeface="Consolas"/>
              <a:sym typeface="Consolas"/>
            </a:endParaRPr>
          </a:p>
          <a:p>
            <a:pPr marL="0" lvl="0" indent="0">
              <a:lnSpc>
                <a:spcPct val="114000"/>
              </a:lnSpc>
              <a:spcBef>
                <a:spcPts val="0"/>
              </a:spcBef>
              <a:spcAft>
                <a:spcPts val="0"/>
              </a:spcAft>
              <a:buNone/>
            </a:pPr>
            <a:r>
              <a:rPr lang="en" sz="1200">
                <a:solidFill>
                  <a:srgbClr val="0000FF"/>
                </a:solidFill>
                <a:latin typeface="Consolas"/>
                <a:ea typeface="Consolas"/>
                <a:cs typeface="Consolas"/>
                <a:sym typeface="Consolas"/>
              </a:rPr>
              <a:t>&gt; Gasw.predict = predict(Gasw.hw, n.ahead = 1*12)</a:t>
            </a:r>
            <a:endParaRPr sz="1200">
              <a:solidFill>
                <a:srgbClr val="0000FF"/>
              </a:solidFill>
              <a:latin typeface="Consolas"/>
              <a:ea typeface="Consolas"/>
              <a:cs typeface="Consolas"/>
              <a:sym typeface="Consolas"/>
            </a:endParaRPr>
          </a:p>
          <a:p>
            <a:pPr marL="0" lvl="0" indent="0">
              <a:lnSpc>
                <a:spcPct val="114000"/>
              </a:lnSpc>
              <a:spcBef>
                <a:spcPts val="0"/>
              </a:spcBef>
              <a:spcAft>
                <a:spcPts val="0"/>
              </a:spcAft>
              <a:buNone/>
            </a:pPr>
            <a:r>
              <a:rPr lang="en" sz="1200">
                <a:solidFill>
                  <a:srgbClr val="0000FF"/>
                </a:solidFill>
                <a:latin typeface="Consolas"/>
                <a:ea typeface="Consolas"/>
                <a:cs typeface="Consolas"/>
                <a:sym typeface="Consolas"/>
              </a:rPr>
              <a:t>&gt; Gasw.predict</a:t>
            </a:r>
            <a:endParaRPr sz="1200">
              <a:solidFill>
                <a:srgbClr val="0000FF"/>
              </a:solidFill>
              <a:latin typeface="Consolas"/>
              <a:ea typeface="Consolas"/>
              <a:cs typeface="Consolas"/>
              <a:sym typeface="Consolas"/>
            </a:endParaRPr>
          </a:p>
          <a:p>
            <a:pPr marL="0" lvl="0" indent="0">
              <a:lnSpc>
                <a:spcPct val="114000"/>
              </a:lnSpc>
              <a:spcBef>
                <a:spcPts val="0"/>
              </a:spcBef>
              <a:spcAft>
                <a:spcPts val="0"/>
              </a:spcAft>
              <a:buNone/>
            </a:pPr>
            <a:r>
              <a:rPr lang="en" sz="1200">
                <a:solidFill>
                  <a:srgbClr val="000000"/>
                </a:solidFill>
                <a:latin typeface="Consolas"/>
                <a:ea typeface="Consolas"/>
                <a:cs typeface="Consolas"/>
                <a:sym typeface="Consolas"/>
              </a:rPr>
              <a:t>          Jan      Feb      Mar      Apr      May      Jun      Jul      Aug      Sep</a:t>
            </a:r>
            <a:endParaRPr sz="1200">
              <a:solidFill>
                <a:srgbClr val="000000"/>
              </a:solidFill>
              <a:latin typeface="Consolas"/>
              <a:ea typeface="Consolas"/>
              <a:cs typeface="Consolas"/>
              <a:sym typeface="Consolas"/>
            </a:endParaRPr>
          </a:p>
          <a:p>
            <a:pPr marL="0" lvl="0" indent="0">
              <a:lnSpc>
                <a:spcPct val="114000"/>
              </a:lnSpc>
              <a:spcBef>
                <a:spcPts val="0"/>
              </a:spcBef>
              <a:spcAft>
                <a:spcPts val="0"/>
              </a:spcAft>
              <a:buNone/>
            </a:pPr>
            <a:r>
              <a:rPr lang="en" sz="1200">
                <a:solidFill>
                  <a:srgbClr val="000000"/>
                </a:solidFill>
                <a:latin typeface="Consolas"/>
                <a:ea typeface="Consolas"/>
                <a:cs typeface="Consolas"/>
                <a:sym typeface="Consolas"/>
              </a:rPr>
              <a:t>2018 2.399186 2.408862 2.453347 2.484233 2.523371 2.516171 2.508647 2.520368 2.514789</a:t>
            </a:r>
            <a:endParaRPr sz="1200">
              <a:solidFill>
                <a:srgbClr val="000000"/>
              </a:solidFill>
              <a:latin typeface="Consolas"/>
              <a:ea typeface="Consolas"/>
              <a:cs typeface="Consolas"/>
              <a:sym typeface="Consolas"/>
            </a:endParaRPr>
          </a:p>
          <a:p>
            <a:pPr marL="0" lvl="0" indent="0">
              <a:lnSpc>
                <a:spcPct val="114000"/>
              </a:lnSpc>
              <a:spcBef>
                <a:spcPts val="0"/>
              </a:spcBef>
              <a:spcAft>
                <a:spcPts val="0"/>
              </a:spcAft>
              <a:buNone/>
            </a:pPr>
            <a:r>
              <a:rPr lang="en" sz="1200">
                <a:solidFill>
                  <a:srgbClr val="000000"/>
                </a:solidFill>
                <a:latin typeface="Consolas"/>
                <a:ea typeface="Consolas"/>
                <a:cs typeface="Consolas"/>
                <a:sym typeface="Consolas"/>
              </a:rPr>
              <a:t>          Oct      Nov      Dec</a:t>
            </a:r>
            <a:endParaRPr sz="1200">
              <a:solidFill>
                <a:srgbClr val="000000"/>
              </a:solidFill>
              <a:latin typeface="Consolas"/>
              <a:ea typeface="Consolas"/>
              <a:cs typeface="Consolas"/>
              <a:sym typeface="Consolas"/>
            </a:endParaRPr>
          </a:p>
          <a:p>
            <a:pPr marL="0" lvl="0" indent="0">
              <a:lnSpc>
                <a:spcPct val="114000"/>
              </a:lnSpc>
              <a:spcBef>
                <a:spcPts val="0"/>
              </a:spcBef>
              <a:spcAft>
                <a:spcPts val="0"/>
              </a:spcAft>
              <a:buNone/>
            </a:pPr>
            <a:r>
              <a:rPr lang="en" sz="1200">
                <a:solidFill>
                  <a:srgbClr val="000000"/>
                </a:solidFill>
                <a:latin typeface="Consolas"/>
                <a:ea typeface="Consolas"/>
                <a:cs typeface="Consolas"/>
                <a:sym typeface="Consolas"/>
              </a:rPr>
              <a:t>2018 2.443927 2.402879 2.364056</a:t>
            </a:r>
            <a:endParaRPr sz="1200">
              <a:solidFill>
                <a:srgbClr val="000000"/>
              </a:solidFill>
              <a:latin typeface="Consolas"/>
              <a:ea typeface="Consolas"/>
              <a:cs typeface="Consolas"/>
              <a:sym typeface="Consolas"/>
            </a:endParaRPr>
          </a:p>
          <a:p>
            <a:pPr marL="0" lvl="0" indent="0">
              <a:spcBef>
                <a:spcPts val="0"/>
              </a:spcBef>
              <a:spcAft>
                <a:spcPts val="1600"/>
              </a:spcAft>
              <a:buNone/>
            </a:pPr>
            <a:endParaRPr/>
          </a:p>
        </p:txBody>
      </p:sp>
      <p:pic>
        <p:nvPicPr>
          <p:cNvPr id="310" name="Shape 310"/>
          <p:cNvPicPr preferRelativeResize="0"/>
          <p:nvPr/>
        </p:nvPicPr>
        <p:blipFill>
          <a:blip r:embed="rId3">
            <a:alphaModFix/>
          </a:blip>
          <a:stretch>
            <a:fillRect/>
          </a:stretch>
        </p:blipFill>
        <p:spPr>
          <a:xfrm>
            <a:off x="311700" y="1266325"/>
            <a:ext cx="4589113" cy="33027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733800-6F63-274B-BCC8-7FF82A7D462E}"/>
              </a:ext>
            </a:extLst>
          </p:cNvPr>
          <p:cNvSpPr>
            <a:spLocks noGrp="1"/>
          </p:cNvSpPr>
          <p:nvPr>
            <p:ph type="ctrTitle"/>
          </p:nvPr>
        </p:nvSpPr>
        <p:spPr/>
        <p:txBody>
          <a:bodyPr/>
          <a:lstStyle/>
          <a:p>
            <a:r>
              <a:rPr lang="en-US" dirty="0"/>
              <a:t>THANK YOU</a:t>
            </a:r>
          </a:p>
        </p:txBody>
      </p:sp>
      <p:sp>
        <p:nvSpPr>
          <p:cNvPr id="3" name="Subtitle 2">
            <a:extLst>
              <a:ext uri="{FF2B5EF4-FFF2-40B4-BE49-F238E27FC236}">
                <a16:creationId xmlns:a16="http://schemas.microsoft.com/office/drawing/2014/main" id="{34E79D3B-DE8A-F744-B221-6C9E378FE796}"/>
              </a:ext>
            </a:extLst>
          </p:cNvPr>
          <p:cNvSpPr>
            <a:spLocks noGrp="1"/>
          </p:cNvSpPr>
          <p:nvPr>
            <p:ph type="subTitle" idx="1"/>
          </p:nvPr>
        </p:nvSpPr>
        <p:spPr/>
        <p:txBody>
          <a:bodyPr/>
          <a:lstStyle/>
          <a:p>
            <a:r>
              <a:rPr lang="en-US" b="1" dirty="0"/>
              <a:t>Questions?</a:t>
            </a:r>
          </a:p>
        </p:txBody>
      </p:sp>
    </p:spTree>
    <p:extLst>
      <p:ext uri="{BB962C8B-B14F-4D97-AF65-F5344CB8AC3E}">
        <p14:creationId xmlns:p14="http://schemas.microsoft.com/office/powerpoint/2010/main" val="6394154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Shape 84"/>
          <p:cNvSpPr txBox="1">
            <a:spLocks noGrp="1"/>
          </p:cNvSpPr>
          <p:nvPr>
            <p:ph type="title"/>
          </p:nvPr>
        </p:nvSpPr>
        <p:spPr>
          <a:xfrm>
            <a:off x="659875" y="445025"/>
            <a:ext cx="1699500" cy="5673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sz="3000">
                <a:latin typeface="Arial"/>
                <a:ea typeface="Arial"/>
                <a:cs typeface="Arial"/>
                <a:sym typeface="Arial"/>
              </a:rPr>
              <a:t>Interest</a:t>
            </a:r>
            <a:r>
              <a:rPr lang="en" sz="3000"/>
              <a:t> </a:t>
            </a:r>
            <a:endParaRPr sz="3000"/>
          </a:p>
        </p:txBody>
      </p:sp>
      <p:sp>
        <p:nvSpPr>
          <p:cNvPr id="85" name="Shape 85"/>
          <p:cNvSpPr txBox="1">
            <a:spLocks noGrp="1"/>
          </p:cNvSpPr>
          <p:nvPr>
            <p:ph type="body" idx="1"/>
          </p:nvPr>
        </p:nvSpPr>
        <p:spPr>
          <a:xfrm>
            <a:off x="510575" y="1012325"/>
            <a:ext cx="7444200" cy="2196600"/>
          </a:xfrm>
          <a:prstGeom prst="rect">
            <a:avLst/>
          </a:prstGeom>
        </p:spPr>
        <p:txBody>
          <a:bodyPr spcFirstLastPara="1" wrap="square" lIns="91425" tIns="91425" rIns="91425" bIns="91425" anchor="t" anchorCtr="0">
            <a:noAutofit/>
          </a:bodyPr>
          <a:lstStyle/>
          <a:p>
            <a:pPr marL="457200" lvl="0" indent="-342900" rtl="0">
              <a:lnSpc>
                <a:spcPct val="150000"/>
              </a:lnSpc>
              <a:spcBef>
                <a:spcPts val="0"/>
              </a:spcBef>
              <a:spcAft>
                <a:spcPts val="0"/>
              </a:spcAft>
              <a:buSzPts val="1800"/>
              <a:buChar char="●"/>
            </a:pPr>
            <a:r>
              <a:rPr lang="en" sz="1800"/>
              <a:t>Almost relevant to everyone.</a:t>
            </a:r>
            <a:endParaRPr sz="1800"/>
          </a:p>
          <a:p>
            <a:pPr marL="457200" lvl="0" indent="-342900" rtl="0">
              <a:lnSpc>
                <a:spcPct val="150000"/>
              </a:lnSpc>
              <a:spcBef>
                <a:spcPts val="0"/>
              </a:spcBef>
              <a:spcAft>
                <a:spcPts val="0"/>
              </a:spcAft>
              <a:buSzPts val="1800"/>
              <a:buChar char="●"/>
            </a:pPr>
            <a:r>
              <a:rPr lang="en" sz="1800"/>
              <a:t>Individual: directly impact on the price we pay for gasoline.</a:t>
            </a:r>
            <a:endParaRPr sz="1800"/>
          </a:p>
          <a:p>
            <a:pPr marL="457200" lvl="0" indent="-342900" rtl="0">
              <a:lnSpc>
                <a:spcPct val="150000"/>
              </a:lnSpc>
              <a:spcBef>
                <a:spcPts val="0"/>
              </a:spcBef>
              <a:spcAft>
                <a:spcPts val="0"/>
              </a:spcAft>
              <a:buSzPts val="1800"/>
              <a:buChar char="●"/>
            </a:pPr>
            <a:r>
              <a:rPr lang="en" sz="1800"/>
              <a:t>Economic: affect on business costs (eg. shipping), crowd out consumer discretionary spending.</a:t>
            </a:r>
            <a:endParaRPr sz="1800"/>
          </a:p>
          <a:p>
            <a:pPr marL="457200" lvl="0" indent="-342900" rtl="0">
              <a:lnSpc>
                <a:spcPct val="150000"/>
              </a:lnSpc>
              <a:spcBef>
                <a:spcPts val="0"/>
              </a:spcBef>
              <a:spcAft>
                <a:spcPts val="0"/>
              </a:spcAft>
              <a:buSzPts val="1800"/>
              <a:buChar char="●"/>
            </a:pPr>
            <a:r>
              <a:rPr lang="en" sz="1800"/>
              <a:t>International: crude oil is an important strategic resource.</a:t>
            </a:r>
            <a:endParaRPr sz="1800"/>
          </a:p>
          <a:p>
            <a:pPr marL="0" lvl="0" indent="0" rtl="0">
              <a:spcBef>
                <a:spcPts val="1600"/>
              </a:spcBef>
              <a:spcAft>
                <a:spcPts val="0"/>
              </a:spcAft>
              <a:buNone/>
            </a:pPr>
            <a:endParaRPr/>
          </a:p>
          <a:p>
            <a:pPr marL="0" lvl="0" indent="0" rtl="0">
              <a:spcBef>
                <a:spcPts val="1600"/>
              </a:spcBef>
              <a:spcAft>
                <a:spcPts val="0"/>
              </a:spcAft>
              <a:buNone/>
            </a:pPr>
            <a:endParaRPr/>
          </a:p>
          <a:p>
            <a:pPr marL="0" lvl="0" indent="0">
              <a:spcBef>
                <a:spcPts val="1600"/>
              </a:spcBef>
              <a:spcAft>
                <a:spcPts val="1600"/>
              </a:spcAft>
              <a:buNone/>
            </a:pPr>
            <a:endParaRPr/>
          </a:p>
        </p:txBody>
      </p:sp>
      <p:sp>
        <p:nvSpPr>
          <p:cNvPr id="86" name="Shape 86"/>
          <p:cNvSpPr txBox="1"/>
          <p:nvPr/>
        </p:nvSpPr>
        <p:spPr>
          <a:xfrm>
            <a:off x="659875" y="3706225"/>
            <a:ext cx="7294800" cy="903900"/>
          </a:xfrm>
          <a:prstGeom prst="rect">
            <a:avLst/>
          </a:prstGeom>
          <a:noFill/>
          <a:ln>
            <a:noFill/>
          </a:ln>
        </p:spPr>
        <p:txBody>
          <a:bodyPr spcFirstLastPara="1" wrap="square" lIns="91425" tIns="91425" rIns="91425" bIns="91425" anchor="t" anchorCtr="0">
            <a:noAutofit/>
          </a:bodyPr>
          <a:lstStyle/>
          <a:p>
            <a:pPr marL="0" lvl="0" indent="0" rtl="0">
              <a:lnSpc>
                <a:spcPct val="150000"/>
              </a:lnSpc>
              <a:spcBef>
                <a:spcPts val="0"/>
              </a:spcBef>
              <a:spcAft>
                <a:spcPts val="0"/>
              </a:spcAft>
              <a:buNone/>
            </a:pPr>
            <a:r>
              <a:rPr lang="en">
                <a:solidFill>
                  <a:schemeClr val="dk2"/>
                </a:solidFill>
                <a:latin typeface="Open Sans"/>
                <a:ea typeface="Open Sans"/>
                <a:cs typeface="Open Sans"/>
                <a:sym typeface="Open Sans"/>
              </a:rPr>
              <a:t>T</a:t>
            </a:r>
            <a:r>
              <a:rPr lang="en" sz="1800">
                <a:solidFill>
                  <a:schemeClr val="dk2"/>
                </a:solidFill>
                <a:latin typeface="Open Sans"/>
                <a:ea typeface="Open Sans"/>
                <a:cs typeface="Open Sans"/>
                <a:sym typeface="Open Sans"/>
              </a:rPr>
              <a:t>he significance of gasoline driven us to create a predictive model for gasoline price.</a:t>
            </a:r>
            <a:endParaRPr sz="1800">
              <a:solidFill>
                <a:schemeClr val="dk2"/>
              </a:solidFill>
              <a:latin typeface="Open Sans"/>
              <a:ea typeface="Open Sans"/>
              <a:cs typeface="Open Sans"/>
              <a:sym typeface="Open Sans"/>
            </a:endParaRPr>
          </a:p>
          <a:p>
            <a:pPr marL="0" lvl="0" indent="0">
              <a:spcBef>
                <a:spcPts val="1600"/>
              </a:spcBef>
              <a:spcAft>
                <a:spcPts val="0"/>
              </a:spcAft>
              <a:buNone/>
            </a:pPr>
            <a:endParaRPr/>
          </a:p>
        </p:txBody>
      </p:sp>
      <p:sp>
        <p:nvSpPr>
          <p:cNvPr id="87" name="Shape 87"/>
          <p:cNvSpPr txBox="1"/>
          <p:nvPr/>
        </p:nvSpPr>
        <p:spPr>
          <a:xfrm>
            <a:off x="714125" y="3163736"/>
            <a:ext cx="2585400" cy="6168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sz="3000" b="1">
                <a:solidFill>
                  <a:schemeClr val="accent1"/>
                </a:solidFill>
              </a:rPr>
              <a:t>Objective</a:t>
            </a:r>
            <a:endParaRPr sz="3000" b="1">
              <a:solidFill>
                <a:schemeClr val="accent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Shape 92"/>
          <p:cNvSpPr txBox="1">
            <a:spLocks noGrp="1"/>
          </p:cNvSpPr>
          <p:nvPr>
            <p:ph type="title"/>
          </p:nvPr>
        </p:nvSpPr>
        <p:spPr>
          <a:xfrm>
            <a:off x="433900" y="445025"/>
            <a:ext cx="8398500" cy="7074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Time series data</a:t>
            </a:r>
            <a:endParaRPr/>
          </a:p>
        </p:txBody>
      </p:sp>
      <p:sp>
        <p:nvSpPr>
          <p:cNvPr id="93" name="Shape 93"/>
          <p:cNvSpPr txBox="1">
            <a:spLocks noGrp="1"/>
          </p:cNvSpPr>
          <p:nvPr>
            <p:ph type="body" idx="1"/>
          </p:nvPr>
        </p:nvSpPr>
        <p:spPr>
          <a:xfrm>
            <a:off x="542375" y="1266175"/>
            <a:ext cx="8601600" cy="3262500"/>
          </a:xfrm>
          <a:prstGeom prst="rect">
            <a:avLst/>
          </a:prstGeom>
        </p:spPr>
        <p:txBody>
          <a:bodyPr spcFirstLastPara="1" wrap="square" lIns="91425" tIns="91425" rIns="91425" bIns="91425" anchor="t" anchorCtr="0">
            <a:noAutofit/>
          </a:bodyPr>
          <a:lstStyle/>
          <a:p>
            <a:pPr marL="457200" lvl="0" indent="-355600">
              <a:lnSpc>
                <a:spcPct val="150000"/>
              </a:lnSpc>
              <a:spcBef>
                <a:spcPts val="0"/>
              </a:spcBef>
              <a:spcAft>
                <a:spcPts val="0"/>
              </a:spcAft>
              <a:buSzPts val="2000"/>
              <a:buFont typeface="Arial"/>
              <a:buChar char="●"/>
            </a:pPr>
            <a:r>
              <a:rPr lang="en" sz="2200" b="1">
                <a:latin typeface="Arial"/>
                <a:ea typeface="Arial"/>
                <a:cs typeface="Arial"/>
                <a:sym typeface="Arial"/>
              </a:rPr>
              <a:t>Source</a:t>
            </a:r>
            <a:r>
              <a:rPr lang="en" sz="2000">
                <a:latin typeface="Arial"/>
                <a:ea typeface="Arial"/>
                <a:cs typeface="Arial"/>
                <a:sym typeface="Arial"/>
              </a:rPr>
              <a:t>:  </a:t>
            </a:r>
            <a:r>
              <a:rPr lang="en" sz="2000">
                <a:solidFill>
                  <a:srgbClr val="695D46"/>
                </a:solidFill>
                <a:latin typeface="Arial"/>
                <a:ea typeface="Arial"/>
                <a:cs typeface="Arial"/>
                <a:sym typeface="Arial"/>
              </a:rPr>
              <a:t>U.S. Energy Information Administration </a:t>
            </a:r>
            <a:endParaRPr sz="2000">
              <a:solidFill>
                <a:srgbClr val="695D46"/>
              </a:solidFill>
              <a:latin typeface="Arial"/>
              <a:ea typeface="Arial"/>
              <a:cs typeface="Arial"/>
              <a:sym typeface="Arial"/>
            </a:endParaRPr>
          </a:p>
          <a:p>
            <a:pPr marL="457200" lvl="0" indent="-355600" rtl="0">
              <a:lnSpc>
                <a:spcPct val="150000"/>
              </a:lnSpc>
              <a:spcBef>
                <a:spcPts val="0"/>
              </a:spcBef>
              <a:spcAft>
                <a:spcPts val="0"/>
              </a:spcAft>
              <a:buSzPts val="2000"/>
              <a:buFont typeface="Arial"/>
              <a:buChar char="●"/>
            </a:pPr>
            <a:r>
              <a:rPr lang="en" sz="2200" b="1">
                <a:latin typeface="Arial"/>
                <a:ea typeface="Arial"/>
                <a:cs typeface="Arial"/>
                <a:sym typeface="Arial"/>
              </a:rPr>
              <a:t>Data</a:t>
            </a:r>
            <a:r>
              <a:rPr lang="en" sz="2000">
                <a:latin typeface="Arial"/>
                <a:ea typeface="Arial"/>
                <a:cs typeface="Arial"/>
                <a:sym typeface="Arial"/>
              </a:rPr>
              <a:t>:  </a:t>
            </a:r>
            <a:r>
              <a:rPr lang="en" sz="2000">
                <a:solidFill>
                  <a:srgbClr val="695D46"/>
                </a:solidFill>
                <a:latin typeface="Arial"/>
                <a:ea typeface="Arial"/>
                <a:cs typeface="Arial"/>
                <a:sym typeface="Arial"/>
              </a:rPr>
              <a:t>Monthly Gasoline Retail Prices in U.S.D. </a:t>
            </a:r>
            <a:endParaRPr sz="2000">
              <a:solidFill>
                <a:srgbClr val="695D46"/>
              </a:solidFill>
              <a:latin typeface="Arial"/>
              <a:ea typeface="Arial"/>
              <a:cs typeface="Arial"/>
              <a:sym typeface="Arial"/>
            </a:endParaRPr>
          </a:p>
          <a:p>
            <a:pPr marL="0" lvl="0" indent="0">
              <a:lnSpc>
                <a:spcPct val="150000"/>
              </a:lnSpc>
              <a:spcBef>
                <a:spcPts val="1600"/>
              </a:spcBef>
              <a:spcAft>
                <a:spcPts val="0"/>
              </a:spcAft>
              <a:buNone/>
            </a:pPr>
            <a:r>
              <a:rPr lang="en" sz="2000">
                <a:solidFill>
                  <a:srgbClr val="695D46"/>
                </a:solidFill>
                <a:latin typeface="Arial"/>
                <a:ea typeface="Arial"/>
                <a:cs typeface="Arial"/>
                <a:sym typeface="Arial"/>
              </a:rPr>
              <a:t>      (Jan 1992 - Dec 2017)</a:t>
            </a:r>
            <a:endParaRPr sz="2000">
              <a:solidFill>
                <a:srgbClr val="695D46"/>
              </a:solidFill>
              <a:latin typeface="Arial"/>
              <a:ea typeface="Arial"/>
              <a:cs typeface="Arial"/>
              <a:sym typeface="Arial"/>
            </a:endParaRPr>
          </a:p>
          <a:p>
            <a:pPr marL="457200" lvl="0" indent="-355600" rtl="0">
              <a:lnSpc>
                <a:spcPct val="150000"/>
              </a:lnSpc>
              <a:spcBef>
                <a:spcPts val="1600"/>
              </a:spcBef>
              <a:spcAft>
                <a:spcPts val="0"/>
              </a:spcAft>
              <a:buClr>
                <a:srgbClr val="695D46"/>
              </a:buClr>
              <a:buSzPts val="2000"/>
              <a:buFont typeface="Arial"/>
              <a:buChar char="●"/>
            </a:pPr>
            <a:r>
              <a:rPr lang="en" sz="2200" b="1">
                <a:solidFill>
                  <a:srgbClr val="695D46"/>
                </a:solidFill>
                <a:latin typeface="Arial"/>
                <a:ea typeface="Arial"/>
                <a:cs typeface="Arial"/>
                <a:sym typeface="Arial"/>
              </a:rPr>
              <a:t>Train Set</a:t>
            </a:r>
            <a:r>
              <a:rPr lang="en" sz="2000">
                <a:solidFill>
                  <a:srgbClr val="695D46"/>
                </a:solidFill>
                <a:latin typeface="Arial"/>
                <a:ea typeface="Arial"/>
                <a:cs typeface="Arial"/>
                <a:sym typeface="Arial"/>
              </a:rPr>
              <a:t>: Gasoline price from Jan 1992-Dec 2016, 300 observations</a:t>
            </a:r>
            <a:endParaRPr sz="2000">
              <a:solidFill>
                <a:srgbClr val="695D46"/>
              </a:solidFill>
              <a:latin typeface="Arial"/>
              <a:ea typeface="Arial"/>
              <a:cs typeface="Arial"/>
              <a:sym typeface="Arial"/>
            </a:endParaRPr>
          </a:p>
          <a:p>
            <a:pPr marL="457200" lvl="0" indent="-355600">
              <a:lnSpc>
                <a:spcPct val="150000"/>
              </a:lnSpc>
              <a:spcBef>
                <a:spcPts val="0"/>
              </a:spcBef>
              <a:spcAft>
                <a:spcPts val="0"/>
              </a:spcAft>
              <a:buClr>
                <a:srgbClr val="695D46"/>
              </a:buClr>
              <a:buSzPts val="2000"/>
              <a:buFont typeface="Arial"/>
              <a:buChar char="●"/>
            </a:pPr>
            <a:r>
              <a:rPr lang="en" sz="2200" b="1">
                <a:solidFill>
                  <a:srgbClr val="695D46"/>
                </a:solidFill>
                <a:latin typeface="Arial"/>
                <a:ea typeface="Arial"/>
                <a:cs typeface="Arial"/>
                <a:sym typeface="Arial"/>
              </a:rPr>
              <a:t>Test Set</a:t>
            </a:r>
            <a:r>
              <a:rPr lang="en" sz="2000">
                <a:solidFill>
                  <a:srgbClr val="695D46"/>
                </a:solidFill>
                <a:latin typeface="Arial"/>
                <a:ea typeface="Arial"/>
                <a:cs typeface="Arial"/>
                <a:sym typeface="Arial"/>
              </a:rPr>
              <a:t>: Gasoline price from Jan 2017-Dec 2017, 12 observations</a:t>
            </a:r>
            <a:endParaRPr sz="2000">
              <a:solidFill>
                <a:srgbClr val="695D46"/>
              </a:solidFill>
              <a:latin typeface="Arial"/>
              <a:ea typeface="Arial"/>
              <a:cs typeface="Arial"/>
              <a:sym typeface="Arial"/>
            </a:endParaRPr>
          </a:p>
          <a:p>
            <a:pPr marL="0" lvl="0" indent="0">
              <a:spcBef>
                <a:spcPts val="1600"/>
              </a:spcBef>
              <a:spcAft>
                <a:spcPts val="0"/>
              </a:spcAft>
              <a:buNone/>
            </a:pPr>
            <a:endParaRPr sz="1100">
              <a:solidFill>
                <a:srgbClr val="695D46"/>
              </a:solidFill>
              <a:latin typeface="Times New Roman"/>
              <a:ea typeface="Times New Roman"/>
              <a:cs typeface="Times New Roman"/>
              <a:sym typeface="Times New Roman"/>
            </a:endParaRPr>
          </a:p>
          <a:p>
            <a:pPr marL="0" lvl="0" indent="0">
              <a:spcBef>
                <a:spcPts val="1600"/>
              </a:spcBef>
              <a:spcAft>
                <a:spcPts val="1600"/>
              </a:spcAft>
              <a:buNone/>
            </a:pP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Shape 98"/>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dirty="0"/>
              <a:t>TS Plot &amp; Box plot</a:t>
            </a:r>
            <a:endParaRPr dirty="0"/>
          </a:p>
        </p:txBody>
      </p:sp>
      <p:sp>
        <p:nvSpPr>
          <p:cNvPr id="99" name="Shape 99"/>
          <p:cNvSpPr txBox="1">
            <a:spLocks noGrp="1"/>
          </p:cNvSpPr>
          <p:nvPr>
            <p:ph type="body" idx="1"/>
          </p:nvPr>
        </p:nvSpPr>
        <p:spPr>
          <a:xfrm>
            <a:off x="311700" y="1266175"/>
            <a:ext cx="3999900" cy="3302700"/>
          </a:xfrm>
          <a:prstGeom prst="rect">
            <a:avLst/>
          </a:prstGeom>
        </p:spPr>
        <p:txBody>
          <a:bodyPr spcFirstLastPara="1" wrap="square" lIns="91425" tIns="91425" rIns="91425" bIns="91425" anchor="t" anchorCtr="0">
            <a:noAutofit/>
          </a:bodyPr>
          <a:lstStyle/>
          <a:p>
            <a:pPr marL="0" lvl="0" indent="0">
              <a:spcBef>
                <a:spcPts val="0"/>
              </a:spcBef>
              <a:spcAft>
                <a:spcPts val="1600"/>
              </a:spcAft>
              <a:buNone/>
            </a:pPr>
            <a:endParaRPr/>
          </a:p>
        </p:txBody>
      </p:sp>
      <p:sp>
        <p:nvSpPr>
          <p:cNvPr id="100" name="Shape 100"/>
          <p:cNvSpPr txBox="1">
            <a:spLocks noGrp="1"/>
          </p:cNvSpPr>
          <p:nvPr>
            <p:ph type="body" idx="2"/>
          </p:nvPr>
        </p:nvSpPr>
        <p:spPr>
          <a:xfrm>
            <a:off x="4832400" y="1266175"/>
            <a:ext cx="3999900" cy="3302700"/>
          </a:xfrm>
          <a:prstGeom prst="rect">
            <a:avLst/>
          </a:prstGeom>
        </p:spPr>
        <p:txBody>
          <a:bodyPr spcFirstLastPara="1" wrap="square" lIns="91425" tIns="91425" rIns="91425" bIns="91425" anchor="t" anchorCtr="0">
            <a:noAutofit/>
          </a:bodyPr>
          <a:lstStyle/>
          <a:p>
            <a:pPr marL="0" lvl="0" indent="0">
              <a:spcBef>
                <a:spcPts val="0"/>
              </a:spcBef>
              <a:spcAft>
                <a:spcPts val="1600"/>
              </a:spcAft>
              <a:buNone/>
            </a:pPr>
            <a:endParaRPr/>
          </a:p>
        </p:txBody>
      </p:sp>
      <p:pic>
        <p:nvPicPr>
          <p:cNvPr id="101" name="Shape 101"/>
          <p:cNvPicPr preferRelativeResize="0"/>
          <p:nvPr/>
        </p:nvPicPr>
        <p:blipFill>
          <a:blip r:embed="rId3">
            <a:alphaModFix/>
          </a:blip>
          <a:stretch>
            <a:fillRect/>
          </a:stretch>
        </p:blipFill>
        <p:spPr>
          <a:xfrm>
            <a:off x="311700" y="1266175"/>
            <a:ext cx="4157726" cy="3302700"/>
          </a:xfrm>
          <a:prstGeom prst="rect">
            <a:avLst/>
          </a:prstGeom>
          <a:noFill/>
          <a:ln>
            <a:noFill/>
          </a:ln>
        </p:spPr>
      </p:pic>
      <p:pic>
        <p:nvPicPr>
          <p:cNvPr id="102" name="Shape 102"/>
          <p:cNvPicPr preferRelativeResize="0"/>
          <p:nvPr/>
        </p:nvPicPr>
        <p:blipFill>
          <a:blip r:embed="rId4">
            <a:alphaModFix/>
          </a:blip>
          <a:stretch>
            <a:fillRect/>
          </a:stretch>
        </p:blipFill>
        <p:spPr>
          <a:xfrm>
            <a:off x="4674575" y="1266175"/>
            <a:ext cx="4157724" cy="33027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Shape 107"/>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ACF &amp; PACF plots</a:t>
            </a:r>
            <a:endParaRPr/>
          </a:p>
        </p:txBody>
      </p:sp>
      <p:sp>
        <p:nvSpPr>
          <p:cNvPr id="108" name="Shape 108"/>
          <p:cNvSpPr txBox="1">
            <a:spLocks noGrp="1"/>
          </p:cNvSpPr>
          <p:nvPr>
            <p:ph type="body" idx="1"/>
          </p:nvPr>
        </p:nvSpPr>
        <p:spPr>
          <a:xfrm>
            <a:off x="311700" y="1266175"/>
            <a:ext cx="3999900" cy="3302700"/>
          </a:xfrm>
          <a:prstGeom prst="rect">
            <a:avLst/>
          </a:prstGeom>
        </p:spPr>
        <p:txBody>
          <a:bodyPr spcFirstLastPara="1" wrap="square" lIns="91425" tIns="91425" rIns="91425" bIns="91425" anchor="t" anchorCtr="0">
            <a:noAutofit/>
          </a:bodyPr>
          <a:lstStyle/>
          <a:p>
            <a:pPr marL="0" lvl="0" indent="0">
              <a:spcBef>
                <a:spcPts val="0"/>
              </a:spcBef>
              <a:spcAft>
                <a:spcPts val="1600"/>
              </a:spcAft>
              <a:buNone/>
            </a:pPr>
            <a:endParaRPr/>
          </a:p>
        </p:txBody>
      </p:sp>
      <p:sp>
        <p:nvSpPr>
          <p:cNvPr id="109" name="Shape 109"/>
          <p:cNvSpPr txBox="1">
            <a:spLocks noGrp="1"/>
          </p:cNvSpPr>
          <p:nvPr>
            <p:ph type="body" idx="2"/>
          </p:nvPr>
        </p:nvSpPr>
        <p:spPr>
          <a:xfrm>
            <a:off x="4832400" y="1266175"/>
            <a:ext cx="3999900" cy="3302700"/>
          </a:xfrm>
          <a:prstGeom prst="rect">
            <a:avLst/>
          </a:prstGeom>
        </p:spPr>
        <p:txBody>
          <a:bodyPr spcFirstLastPara="1" wrap="square" lIns="91425" tIns="91425" rIns="91425" bIns="91425" anchor="t" anchorCtr="0">
            <a:noAutofit/>
          </a:bodyPr>
          <a:lstStyle/>
          <a:p>
            <a:pPr marL="0" lvl="0" indent="0">
              <a:spcBef>
                <a:spcPts val="0"/>
              </a:spcBef>
              <a:spcAft>
                <a:spcPts val="1600"/>
              </a:spcAft>
              <a:buNone/>
            </a:pPr>
            <a:endParaRPr/>
          </a:p>
        </p:txBody>
      </p:sp>
      <p:pic>
        <p:nvPicPr>
          <p:cNvPr id="110" name="Shape 110"/>
          <p:cNvPicPr preferRelativeResize="0"/>
          <p:nvPr/>
        </p:nvPicPr>
        <p:blipFill>
          <a:blip r:embed="rId3">
            <a:alphaModFix/>
          </a:blip>
          <a:stretch>
            <a:fillRect/>
          </a:stretch>
        </p:blipFill>
        <p:spPr>
          <a:xfrm>
            <a:off x="311700" y="1266175"/>
            <a:ext cx="4113750" cy="3302700"/>
          </a:xfrm>
          <a:prstGeom prst="rect">
            <a:avLst/>
          </a:prstGeom>
          <a:noFill/>
          <a:ln>
            <a:noFill/>
          </a:ln>
        </p:spPr>
      </p:pic>
      <p:pic>
        <p:nvPicPr>
          <p:cNvPr id="111" name="Shape 111"/>
          <p:cNvPicPr preferRelativeResize="0"/>
          <p:nvPr/>
        </p:nvPicPr>
        <p:blipFill>
          <a:blip r:embed="rId4">
            <a:alphaModFix/>
          </a:blip>
          <a:stretch>
            <a:fillRect/>
          </a:stretch>
        </p:blipFill>
        <p:spPr>
          <a:xfrm>
            <a:off x="4572000" y="1266175"/>
            <a:ext cx="4260299" cy="330269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Shape 116"/>
          <p:cNvSpPr txBox="1">
            <a:spLocks noGrp="1"/>
          </p:cNvSpPr>
          <p:nvPr>
            <p:ph type="ctrTitle"/>
          </p:nvPr>
        </p:nvSpPr>
        <p:spPr>
          <a:xfrm>
            <a:off x="1004150" y="1751764"/>
            <a:ext cx="7136700" cy="10224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a:t>Decomposition Models</a:t>
            </a:r>
            <a:endParaRPr/>
          </a:p>
        </p:txBody>
      </p:sp>
      <p:sp>
        <p:nvSpPr>
          <p:cNvPr id="117" name="Shape 117"/>
          <p:cNvSpPr txBox="1">
            <a:spLocks noGrp="1"/>
          </p:cNvSpPr>
          <p:nvPr>
            <p:ph type="subTitle" idx="1"/>
          </p:nvPr>
        </p:nvSpPr>
        <p:spPr>
          <a:xfrm>
            <a:off x="2137225" y="2850039"/>
            <a:ext cx="4870500" cy="7926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Shape 122"/>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Decompose() Additive</a:t>
            </a:r>
            <a:endParaRPr/>
          </a:p>
        </p:txBody>
      </p:sp>
      <p:sp>
        <p:nvSpPr>
          <p:cNvPr id="123" name="Shape 123"/>
          <p:cNvSpPr txBox="1">
            <a:spLocks noGrp="1"/>
          </p:cNvSpPr>
          <p:nvPr>
            <p:ph type="body" idx="1"/>
          </p:nvPr>
        </p:nvSpPr>
        <p:spPr>
          <a:xfrm>
            <a:off x="311700" y="1266175"/>
            <a:ext cx="3999900" cy="3302700"/>
          </a:xfrm>
          <a:prstGeom prst="rect">
            <a:avLst/>
          </a:prstGeom>
        </p:spPr>
        <p:txBody>
          <a:bodyPr spcFirstLastPara="1" wrap="square" lIns="91425" tIns="91425" rIns="91425" bIns="91425" anchor="t" anchorCtr="0">
            <a:noAutofit/>
          </a:bodyPr>
          <a:lstStyle/>
          <a:p>
            <a:pPr marL="0" lvl="0" indent="0">
              <a:spcBef>
                <a:spcPts val="0"/>
              </a:spcBef>
              <a:spcAft>
                <a:spcPts val="1600"/>
              </a:spcAft>
              <a:buNone/>
            </a:pPr>
            <a:endParaRPr/>
          </a:p>
        </p:txBody>
      </p:sp>
      <p:sp>
        <p:nvSpPr>
          <p:cNvPr id="124" name="Shape 124"/>
          <p:cNvSpPr txBox="1">
            <a:spLocks noGrp="1"/>
          </p:cNvSpPr>
          <p:nvPr>
            <p:ph type="body" idx="2"/>
          </p:nvPr>
        </p:nvSpPr>
        <p:spPr>
          <a:xfrm>
            <a:off x="4832400" y="1266175"/>
            <a:ext cx="3999900" cy="3302700"/>
          </a:xfrm>
          <a:prstGeom prst="rect">
            <a:avLst/>
          </a:prstGeom>
        </p:spPr>
        <p:txBody>
          <a:bodyPr spcFirstLastPara="1" wrap="square" lIns="91425" tIns="91425" rIns="91425" bIns="91425" anchor="t" anchorCtr="0">
            <a:noAutofit/>
          </a:bodyPr>
          <a:lstStyle/>
          <a:p>
            <a:pPr marL="0" lvl="0" indent="0">
              <a:spcBef>
                <a:spcPts val="0"/>
              </a:spcBef>
              <a:spcAft>
                <a:spcPts val="1600"/>
              </a:spcAft>
              <a:buNone/>
            </a:pPr>
            <a:endParaRPr/>
          </a:p>
        </p:txBody>
      </p:sp>
      <p:pic>
        <p:nvPicPr>
          <p:cNvPr id="125" name="Shape 125"/>
          <p:cNvPicPr preferRelativeResize="0"/>
          <p:nvPr/>
        </p:nvPicPr>
        <p:blipFill>
          <a:blip r:embed="rId3">
            <a:alphaModFix/>
          </a:blip>
          <a:stretch>
            <a:fillRect/>
          </a:stretch>
        </p:blipFill>
        <p:spPr>
          <a:xfrm>
            <a:off x="311700" y="1266175"/>
            <a:ext cx="3999900" cy="3302699"/>
          </a:xfrm>
          <a:prstGeom prst="rect">
            <a:avLst/>
          </a:prstGeom>
          <a:noFill/>
          <a:ln>
            <a:noFill/>
          </a:ln>
        </p:spPr>
      </p:pic>
      <p:pic>
        <p:nvPicPr>
          <p:cNvPr id="126" name="Shape 126"/>
          <p:cNvPicPr preferRelativeResize="0"/>
          <p:nvPr/>
        </p:nvPicPr>
        <p:blipFill>
          <a:blip r:embed="rId4">
            <a:alphaModFix/>
          </a:blip>
          <a:stretch>
            <a:fillRect/>
          </a:stretch>
        </p:blipFill>
        <p:spPr>
          <a:xfrm>
            <a:off x="4572000" y="1235275"/>
            <a:ext cx="4260299" cy="3364500"/>
          </a:xfrm>
          <a:prstGeom prst="rect">
            <a:avLst/>
          </a:prstGeom>
          <a:noFill/>
          <a:ln>
            <a:noFill/>
          </a:ln>
        </p:spPr>
      </p:pic>
    </p:spTree>
  </p:cSld>
  <p:clrMapOvr>
    <a:masterClrMapping/>
  </p:clrMapOvr>
</p:sld>
</file>

<file path=ppt/theme/theme1.xml><?xml version="1.0" encoding="utf-8"?>
<a:theme xmlns:a="http://schemas.openxmlformats.org/drawingml/2006/main" name="Tropic">
  <a:themeElements>
    <a:clrScheme name="Tropic">
      <a:dk1>
        <a:srgbClr val="A1E8D9"/>
      </a:dk1>
      <a:lt1>
        <a:srgbClr val="FFFFFF"/>
      </a:lt1>
      <a:dk2>
        <a:srgbClr val="695D46"/>
      </a:dk2>
      <a:lt2>
        <a:srgbClr val="B3A77D"/>
      </a:lt2>
      <a:accent1>
        <a:srgbClr val="EF6C00"/>
      </a:accent1>
      <a:accent2>
        <a:srgbClr val="009668"/>
      </a:accent2>
      <a:accent3>
        <a:srgbClr val="4DB6AC"/>
      </a:accent3>
      <a:accent4>
        <a:srgbClr val="FF9800"/>
      </a:accent4>
      <a:accent5>
        <a:srgbClr val="CE93D8"/>
      </a:accent5>
      <a:accent6>
        <a:srgbClr val="EEFF41"/>
      </a:accent6>
      <a:hlink>
        <a:srgbClr val="CE93D8"/>
      </a:hlink>
      <a:folHlink>
        <a:srgbClr val="CE93D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965</Words>
  <Application>Microsoft Macintosh PowerPoint</Application>
  <PresentationFormat>On-screen Show (16:9)</PresentationFormat>
  <Paragraphs>142</Paragraphs>
  <Slides>34</Slides>
  <Notes>33</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34</vt:i4>
      </vt:variant>
    </vt:vector>
  </HeadingPairs>
  <TitlesOfParts>
    <vt:vector size="37" baseType="lpstr">
      <vt:lpstr>PT Sans Narrow</vt:lpstr>
      <vt:lpstr>Open Sans</vt:lpstr>
      <vt:lpstr>Tropic</vt:lpstr>
      <vt:lpstr>A Time Series Analysis of Gas Prices in the U.S.</vt:lpstr>
      <vt:lpstr>Contents</vt:lpstr>
      <vt:lpstr>Introduction</vt:lpstr>
      <vt:lpstr>Interest </vt:lpstr>
      <vt:lpstr>Time series data</vt:lpstr>
      <vt:lpstr>TS Plot &amp; Box plot</vt:lpstr>
      <vt:lpstr>ACF &amp; PACF plots</vt:lpstr>
      <vt:lpstr>Decomposition Models</vt:lpstr>
      <vt:lpstr>Decompose() Additive</vt:lpstr>
      <vt:lpstr>Decompose () Additive</vt:lpstr>
      <vt:lpstr>Test RMSE</vt:lpstr>
      <vt:lpstr>Holt-Winters (Multiplicative)</vt:lpstr>
      <vt:lpstr>H-W Model</vt:lpstr>
      <vt:lpstr>Regression Models</vt:lpstr>
      <vt:lpstr>Process</vt:lpstr>
      <vt:lpstr>Assumptions diagnostic tests</vt:lpstr>
      <vt:lpstr>Assumptions diagnostic tests</vt:lpstr>
      <vt:lpstr>Assumptions diagnostic tests</vt:lpstr>
      <vt:lpstr>Fitted Values vs. Actual data</vt:lpstr>
      <vt:lpstr>PowerPoint Presentation</vt:lpstr>
      <vt:lpstr>PowerPoint Presentation</vt:lpstr>
      <vt:lpstr>SARIMA Models</vt:lpstr>
      <vt:lpstr>A recap of the characteristics of the series</vt:lpstr>
      <vt:lpstr>Log transformation and Differencing</vt:lpstr>
      <vt:lpstr>Augmented Dickey Fuller Test</vt:lpstr>
      <vt:lpstr>ACF &amp; PACF of differenced log series</vt:lpstr>
      <vt:lpstr>SARIMA Modelling using arima()</vt:lpstr>
      <vt:lpstr>SARIMA using auto.arima()</vt:lpstr>
      <vt:lpstr>Change point Analysis</vt:lpstr>
      <vt:lpstr>Change Point Analysis- Binary Segmentation</vt:lpstr>
      <vt:lpstr>Change Point Analysis - PELT Method </vt:lpstr>
      <vt:lpstr>Macroeconomic Factors affecting Gas Prices</vt:lpstr>
      <vt:lpstr>Final Model</vt:lpstr>
      <vt:lpstr>THANK YOU</vt:lpstr>
    </vt:vector>
  </TitlesOfParts>
  <LinksUpToDate>false</LinksUpToDate>
  <SharedDoc>false</SharedDoc>
  <HyperlinksChanged>false</HyperlinksChanged>
  <AppVersion>16.0010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Time Series Analysis of Gas Prices in the U.S.</dc:title>
  <cp:lastModifiedBy>Apurva Kenekar</cp:lastModifiedBy>
  <cp:revision>1</cp:revision>
  <dcterms:modified xsi:type="dcterms:W3CDTF">2018-05-01T20:17:02Z</dcterms:modified>
</cp:coreProperties>
</file>